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3.jpg" ContentType="image/jpg"/>
  <Override PartName="/ppt/notesSlides/notesSlide1.xml" ContentType="application/vnd.openxmlformats-officedocument.presentationml.notesSlide+xml"/>
  <Override PartName="/ppt/media/image27.jpg" ContentType="image/jpg"/>
  <Override PartName="/ppt/media/image28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20"/>
  </p:notesMasterIdLst>
  <p:sldIdLst>
    <p:sldId id="256" r:id="rId2"/>
    <p:sldId id="274" r:id="rId3"/>
    <p:sldId id="275" r:id="rId4"/>
    <p:sldId id="271" r:id="rId5"/>
    <p:sldId id="276" r:id="rId6"/>
    <p:sldId id="278" r:id="rId7"/>
    <p:sldId id="284" r:id="rId8"/>
    <p:sldId id="280" r:id="rId9"/>
    <p:sldId id="281" r:id="rId10"/>
    <p:sldId id="282" r:id="rId11"/>
    <p:sldId id="283" r:id="rId12"/>
    <p:sldId id="257" r:id="rId13"/>
    <p:sldId id="265" r:id="rId14"/>
    <p:sldId id="266" r:id="rId15"/>
    <p:sldId id="267" r:id="rId16"/>
    <p:sldId id="269" r:id="rId17"/>
    <p:sldId id="268" r:id="rId18"/>
    <p:sldId id="270" r:id="rId19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15" autoAdjust="0"/>
    <p:restoredTop sz="94660"/>
  </p:normalViewPr>
  <p:slideViewPr>
    <p:cSldViewPr>
      <p:cViewPr varScale="1">
        <p:scale>
          <a:sx n="114" d="100"/>
          <a:sy n="114" d="100"/>
        </p:scale>
        <p:origin x="11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3C700-6628-4205-B659-C7A7CB526D72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1800E-E958-41FE-B96C-52C0FA320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73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1800E-E958-41FE-B96C-52C0FA320A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08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F559-B568-3346-9A2E-EEAC002F53A0}" type="datetime1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Board of Governors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94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A1BF9-E1CE-0945-AF2A-B0A6DA40E3E6}" type="datetime1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Board of Governors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88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633E-2878-9141-AACA-925F0C452FCA}" type="datetime1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Board of Governors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52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BA57C-98F3-2544-BAC5-3CD506151EC5}" type="datetime1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Board of Governors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7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E2B49-6567-AE4F-BB78-7CAA1410ED96}" type="datetime1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Board of Governors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32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53FEE-8F93-EC40-A981-FFB99CEC80E5}" type="datetime1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Board of Governors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18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1D95-1D60-9342-AB5A-9CE3B5713692}" type="datetime1">
              <a:rPr lang="en-US" smtClean="0"/>
              <a:t>10/21/2024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Board of Governors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37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F9D1-3E5B-144F-917D-3F345CDE110B}" type="datetime1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Board of Governors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62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63CF-642F-0047-B6F6-9D8513D80FF2}" type="datetime1">
              <a:rPr lang="en-US" smtClean="0"/>
              <a:t>10/21/2024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Board of Governors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75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B9BC-CBF4-4641-A4C3-D8D7BEF660A3}" type="datetime1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Board of Governors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66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19BF-3E23-104F-B07C-2D1852C7DA5C}" type="datetime1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Board of Governors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09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B3705-32C7-9A4F-9BC6-16862CDC3054}" type="datetime1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Board of Governors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48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C PPT Template 16.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D5FE6A-0A49-E859-1C0C-9F720FD93D9B}"/>
              </a:ext>
            </a:extLst>
          </p:cNvPr>
          <p:cNvSpPr txBox="1"/>
          <p:nvPr/>
        </p:nvSpPr>
        <p:spPr>
          <a:xfrm>
            <a:off x="3633849" y="4500748"/>
            <a:ext cx="4975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Board of Governors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October 23, 2024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52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A9CCB6-EA28-144B-85D2-3149BAF14A8B}"/>
              </a:ext>
            </a:extLst>
          </p:cNvPr>
          <p:cNvSpPr txBox="1"/>
          <p:nvPr/>
        </p:nvSpPr>
        <p:spPr>
          <a:xfrm>
            <a:off x="1676400" y="6176963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45F2D64-2643-86C6-E44F-9BC36769B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Board of Governors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D0527E7-2FAC-1369-3222-8370B49D5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DF9C1F-DB74-1E4B-8839-30A600129F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D4986C9C-4BCA-1DE1-145E-C2381FB32D57}"/>
              </a:ext>
            </a:extLst>
          </p:cNvPr>
          <p:cNvSpPr/>
          <p:nvPr/>
        </p:nvSpPr>
        <p:spPr>
          <a:xfrm>
            <a:off x="1295399" y="381000"/>
            <a:ext cx="9601200" cy="636270"/>
          </a:xfrm>
          <a:custGeom>
            <a:avLst/>
            <a:gdLst/>
            <a:ahLst/>
            <a:cxnLst/>
            <a:rect l="l" t="t" r="r" b="b"/>
            <a:pathLst>
              <a:path w="9601200" h="636270">
                <a:moveTo>
                  <a:pt x="9601200" y="0"/>
                </a:moveTo>
                <a:lnTo>
                  <a:pt x="0" y="0"/>
                </a:lnTo>
                <a:lnTo>
                  <a:pt x="0" y="636016"/>
                </a:lnTo>
                <a:lnTo>
                  <a:pt x="9601200" y="636016"/>
                </a:lnTo>
                <a:lnTo>
                  <a:pt x="9601200" y="0"/>
                </a:lnTo>
                <a:close/>
              </a:path>
            </a:pathLst>
          </a:custGeom>
          <a:solidFill>
            <a:srgbClr val="005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9A37007-DA9C-84E6-8E73-9D5DFF833288}"/>
              </a:ext>
            </a:extLst>
          </p:cNvPr>
          <p:cNvSpPr txBox="1"/>
          <p:nvPr/>
        </p:nvSpPr>
        <p:spPr>
          <a:xfrm>
            <a:off x="4558229" y="532128"/>
            <a:ext cx="31134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210" dirty="0">
                <a:solidFill>
                  <a:srgbClr val="FEC746"/>
                </a:solidFill>
                <a:latin typeface="Arial"/>
                <a:cs typeface="Arial"/>
              </a:rPr>
              <a:t>OPEN@</a:t>
            </a:r>
            <a:r>
              <a:rPr sz="2000" b="1" spc="-195" dirty="0">
                <a:solidFill>
                  <a:srgbClr val="FEC746"/>
                </a:solidFill>
                <a:latin typeface="Arial"/>
                <a:cs typeface="Arial"/>
              </a:rPr>
              <a:t> </a:t>
            </a:r>
            <a:r>
              <a:rPr sz="2000" b="1" spc="270" dirty="0">
                <a:solidFill>
                  <a:srgbClr val="FEC746"/>
                </a:solidFill>
                <a:latin typeface="Arial"/>
                <a:cs typeface="Arial"/>
              </a:rPr>
              <a:t>WAYNE.EDU 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20A66EF0-E210-A424-5061-95E02445F4C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58723" y="1688910"/>
            <a:ext cx="3474553" cy="34801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A2B904-F47D-37BF-2992-CA9E028E6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980" y="1196661"/>
            <a:ext cx="4495800" cy="4495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F0A0691-F01C-6716-0A5E-036CB590ED50}"/>
              </a:ext>
            </a:extLst>
          </p:cNvPr>
          <p:cNvSpPr/>
          <p:nvPr/>
        </p:nvSpPr>
        <p:spPr>
          <a:xfrm>
            <a:off x="7164044" y="5009449"/>
            <a:ext cx="594276" cy="3192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74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A9CCB6-EA28-144B-85D2-3149BAF14A8B}"/>
              </a:ext>
            </a:extLst>
          </p:cNvPr>
          <p:cNvSpPr txBox="1"/>
          <p:nvPr/>
        </p:nvSpPr>
        <p:spPr>
          <a:xfrm>
            <a:off x="1676400" y="6176963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45F2D64-2643-86C6-E44F-9BC36769B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Board of Governors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D0527E7-2FAC-1369-3222-8370B49D5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DF9C1F-DB74-1E4B-8839-30A600129F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4751E20-C79D-34AD-0B51-BF70C8D27C0E}"/>
              </a:ext>
            </a:extLst>
          </p:cNvPr>
          <p:cNvSpPr/>
          <p:nvPr/>
        </p:nvSpPr>
        <p:spPr>
          <a:xfrm>
            <a:off x="458814" y="782911"/>
            <a:ext cx="582713" cy="423068"/>
          </a:xfrm>
          <a:custGeom>
            <a:avLst/>
            <a:gdLst/>
            <a:ahLst/>
            <a:cxnLst/>
            <a:rect l="l" t="t" r="r" b="b"/>
            <a:pathLst>
              <a:path w="587375" h="485775">
                <a:moveTo>
                  <a:pt x="356209" y="250278"/>
                </a:moveTo>
                <a:lnTo>
                  <a:pt x="355346" y="244665"/>
                </a:lnTo>
                <a:lnTo>
                  <a:pt x="356146" y="234645"/>
                </a:lnTo>
                <a:lnTo>
                  <a:pt x="354507" y="233908"/>
                </a:lnTo>
                <a:lnTo>
                  <a:pt x="230835" y="233908"/>
                </a:lnTo>
                <a:lnTo>
                  <a:pt x="231394" y="248348"/>
                </a:lnTo>
                <a:lnTo>
                  <a:pt x="260692" y="277837"/>
                </a:lnTo>
                <a:lnTo>
                  <a:pt x="277075" y="278066"/>
                </a:lnTo>
                <a:lnTo>
                  <a:pt x="309003" y="278066"/>
                </a:lnTo>
                <a:lnTo>
                  <a:pt x="351142" y="264642"/>
                </a:lnTo>
                <a:lnTo>
                  <a:pt x="354914" y="255701"/>
                </a:lnTo>
                <a:lnTo>
                  <a:pt x="356209" y="250278"/>
                </a:lnTo>
                <a:close/>
              </a:path>
              <a:path w="587375" h="485775">
                <a:moveTo>
                  <a:pt x="587133" y="235038"/>
                </a:moveTo>
                <a:lnTo>
                  <a:pt x="586219" y="233908"/>
                </a:lnTo>
                <a:lnTo>
                  <a:pt x="391452" y="233908"/>
                </a:lnTo>
                <a:lnTo>
                  <a:pt x="390220" y="235038"/>
                </a:lnTo>
                <a:lnTo>
                  <a:pt x="390118" y="254152"/>
                </a:lnTo>
                <a:lnTo>
                  <a:pt x="389140" y="261645"/>
                </a:lnTo>
                <a:lnTo>
                  <a:pt x="364667" y="300024"/>
                </a:lnTo>
                <a:lnTo>
                  <a:pt x="328409" y="312432"/>
                </a:lnTo>
                <a:lnTo>
                  <a:pt x="309562" y="312712"/>
                </a:lnTo>
                <a:lnTo>
                  <a:pt x="275958" y="312712"/>
                </a:lnTo>
                <a:lnTo>
                  <a:pt x="259245" y="312432"/>
                </a:lnTo>
                <a:lnTo>
                  <a:pt x="258533" y="312432"/>
                </a:lnTo>
                <a:lnTo>
                  <a:pt x="215861" y="294487"/>
                </a:lnTo>
                <a:lnTo>
                  <a:pt x="196900" y="252006"/>
                </a:lnTo>
                <a:lnTo>
                  <a:pt x="196570" y="233908"/>
                </a:lnTo>
                <a:lnTo>
                  <a:pt x="5130" y="233908"/>
                </a:lnTo>
                <a:lnTo>
                  <a:pt x="2463" y="233578"/>
                </a:lnTo>
                <a:lnTo>
                  <a:pt x="0" y="233426"/>
                </a:lnTo>
                <a:lnTo>
                  <a:pt x="0" y="435229"/>
                </a:lnTo>
                <a:lnTo>
                  <a:pt x="21501" y="471589"/>
                </a:lnTo>
                <a:lnTo>
                  <a:pt x="61252" y="485203"/>
                </a:lnTo>
                <a:lnTo>
                  <a:pt x="523481" y="485203"/>
                </a:lnTo>
                <a:lnTo>
                  <a:pt x="567677" y="469734"/>
                </a:lnTo>
                <a:lnTo>
                  <a:pt x="586917" y="429006"/>
                </a:lnTo>
                <a:lnTo>
                  <a:pt x="587032" y="381444"/>
                </a:lnTo>
                <a:lnTo>
                  <a:pt x="587082" y="312712"/>
                </a:lnTo>
                <a:lnTo>
                  <a:pt x="587133" y="235038"/>
                </a:lnTo>
                <a:close/>
              </a:path>
              <a:path w="587375" h="485775">
                <a:moveTo>
                  <a:pt x="587171" y="198170"/>
                </a:moveTo>
                <a:lnTo>
                  <a:pt x="587133" y="146532"/>
                </a:lnTo>
                <a:lnTo>
                  <a:pt x="566877" y="103289"/>
                </a:lnTo>
                <a:lnTo>
                  <a:pt x="528802" y="89204"/>
                </a:lnTo>
                <a:lnTo>
                  <a:pt x="402424" y="89204"/>
                </a:lnTo>
                <a:lnTo>
                  <a:pt x="400316" y="88138"/>
                </a:lnTo>
                <a:lnTo>
                  <a:pt x="400342" y="87299"/>
                </a:lnTo>
                <a:lnTo>
                  <a:pt x="400469" y="84099"/>
                </a:lnTo>
                <a:lnTo>
                  <a:pt x="400532" y="82626"/>
                </a:lnTo>
                <a:lnTo>
                  <a:pt x="400646" y="48247"/>
                </a:lnTo>
                <a:lnTo>
                  <a:pt x="398767" y="35775"/>
                </a:lnTo>
                <a:lnTo>
                  <a:pt x="398195" y="31978"/>
                </a:lnTo>
                <a:lnTo>
                  <a:pt x="391541" y="18580"/>
                </a:lnTo>
                <a:lnTo>
                  <a:pt x="381000" y="8483"/>
                </a:lnTo>
                <a:lnTo>
                  <a:pt x="366915" y="2095"/>
                </a:lnTo>
                <a:lnTo>
                  <a:pt x="365937" y="1828"/>
                </a:lnTo>
                <a:lnTo>
                  <a:pt x="365937" y="88303"/>
                </a:lnTo>
                <a:lnTo>
                  <a:pt x="364210" y="89204"/>
                </a:lnTo>
                <a:lnTo>
                  <a:pt x="222846" y="89204"/>
                </a:lnTo>
                <a:lnTo>
                  <a:pt x="221132" y="88303"/>
                </a:lnTo>
                <a:lnTo>
                  <a:pt x="221246" y="82626"/>
                </a:lnTo>
                <a:lnTo>
                  <a:pt x="221361" y="71920"/>
                </a:lnTo>
                <a:lnTo>
                  <a:pt x="221411" y="39306"/>
                </a:lnTo>
                <a:lnTo>
                  <a:pt x="224891" y="35775"/>
                </a:lnTo>
                <a:lnTo>
                  <a:pt x="362178" y="35775"/>
                </a:lnTo>
                <a:lnTo>
                  <a:pt x="365658" y="39306"/>
                </a:lnTo>
                <a:lnTo>
                  <a:pt x="365709" y="57442"/>
                </a:lnTo>
                <a:lnTo>
                  <a:pt x="365823" y="82626"/>
                </a:lnTo>
                <a:lnTo>
                  <a:pt x="365937" y="88303"/>
                </a:lnTo>
                <a:lnTo>
                  <a:pt x="365937" y="1828"/>
                </a:lnTo>
                <a:lnTo>
                  <a:pt x="359422" y="0"/>
                </a:lnTo>
                <a:lnTo>
                  <a:pt x="351726" y="723"/>
                </a:lnTo>
                <a:lnTo>
                  <a:pt x="231419" y="723"/>
                </a:lnTo>
                <a:lnTo>
                  <a:pt x="190982" y="26123"/>
                </a:lnTo>
                <a:lnTo>
                  <a:pt x="186436" y="52158"/>
                </a:lnTo>
                <a:lnTo>
                  <a:pt x="186537" y="82626"/>
                </a:lnTo>
                <a:lnTo>
                  <a:pt x="186601" y="87299"/>
                </a:lnTo>
                <a:lnTo>
                  <a:pt x="185572" y="89204"/>
                </a:lnTo>
                <a:lnTo>
                  <a:pt x="56134" y="89204"/>
                </a:lnTo>
                <a:lnTo>
                  <a:pt x="44919" y="90474"/>
                </a:lnTo>
                <a:lnTo>
                  <a:pt x="9321" y="116027"/>
                </a:lnTo>
                <a:lnTo>
                  <a:pt x="0" y="138264"/>
                </a:lnTo>
                <a:lnTo>
                  <a:pt x="0" y="199110"/>
                </a:lnTo>
                <a:lnTo>
                  <a:pt x="581837" y="199110"/>
                </a:lnTo>
                <a:lnTo>
                  <a:pt x="586308" y="199682"/>
                </a:lnTo>
                <a:lnTo>
                  <a:pt x="587171" y="198170"/>
                </a:lnTo>
                <a:close/>
              </a:path>
            </a:pathLst>
          </a:custGeom>
          <a:solidFill>
            <a:srgbClr val="005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30B9C5E8-9611-662F-2AC0-945D504FF3D5}"/>
              </a:ext>
            </a:extLst>
          </p:cNvPr>
          <p:cNvSpPr/>
          <p:nvPr/>
        </p:nvSpPr>
        <p:spPr>
          <a:xfrm>
            <a:off x="458814" y="2510593"/>
            <a:ext cx="582713" cy="423068"/>
          </a:xfrm>
          <a:custGeom>
            <a:avLst/>
            <a:gdLst/>
            <a:ahLst/>
            <a:cxnLst/>
            <a:rect l="l" t="t" r="r" b="b"/>
            <a:pathLst>
              <a:path w="587375" h="485775">
                <a:moveTo>
                  <a:pt x="356209" y="250291"/>
                </a:moveTo>
                <a:lnTo>
                  <a:pt x="355346" y="244678"/>
                </a:lnTo>
                <a:lnTo>
                  <a:pt x="356146" y="234657"/>
                </a:lnTo>
                <a:lnTo>
                  <a:pt x="354507" y="233921"/>
                </a:lnTo>
                <a:lnTo>
                  <a:pt x="230835" y="233921"/>
                </a:lnTo>
                <a:lnTo>
                  <a:pt x="231394" y="248361"/>
                </a:lnTo>
                <a:lnTo>
                  <a:pt x="260692" y="277850"/>
                </a:lnTo>
                <a:lnTo>
                  <a:pt x="277075" y="278066"/>
                </a:lnTo>
                <a:lnTo>
                  <a:pt x="309003" y="278066"/>
                </a:lnTo>
                <a:lnTo>
                  <a:pt x="351142" y="264655"/>
                </a:lnTo>
                <a:lnTo>
                  <a:pt x="354914" y="255714"/>
                </a:lnTo>
                <a:lnTo>
                  <a:pt x="356209" y="250291"/>
                </a:lnTo>
                <a:close/>
              </a:path>
              <a:path w="587375" h="485775">
                <a:moveTo>
                  <a:pt x="587133" y="235051"/>
                </a:moveTo>
                <a:lnTo>
                  <a:pt x="586219" y="233921"/>
                </a:lnTo>
                <a:lnTo>
                  <a:pt x="391452" y="233921"/>
                </a:lnTo>
                <a:lnTo>
                  <a:pt x="390220" y="235051"/>
                </a:lnTo>
                <a:lnTo>
                  <a:pt x="390118" y="254152"/>
                </a:lnTo>
                <a:lnTo>
                  <a:pt x="389140" y="261645"/>
                </a:lnTo>
                <a:lnTo>
                  <a:pt x="364667" y="300037"/>
                </a:lnTo>
                <a:lnTo>
                  <a:pt x="328409" y="312445"/>
                </a:lnTo>
                <a:lnTo>
                  <a:pt x="309562" y="312724"/>
                </a:lnTo>
                <a:lnTo>
                  <a:pt x="275958" y="312724"/>
                </a:lnTo>
                <a:lnTo>
                  <a:pt x="259245" y="312445"/>
                </a:lnTo>
                <a:lnTo>
                  <a:pt x="258533" y="312445"/>
                </a:lnTo>
                <a:lnTo>
                  <a:pt x="215861" y="294500"/>
                </a:lnTo>
                <a:lnTo>
                  <a:pt x="196900" y="252018"/>
                </a:lnTo>
                <a:lnTo>
                  <a:pt x="196570" y="233921"/>
                </a:lnTo>
                <a:lnTo>
                  <a:pt x="5130" y="233921"/>
                </a:lnTo>
                <a:lnTo>
                  <a:pt x="2463" y="233591"/>
                </a:lnTo>
                <a:lnTo>
                  <a:pt x="0" y="233438"/>
                </a:lnTo>
                <a:lnTo>
                  <a:pt x="0" y="435241"/>
                </a:lnTo>
                <a:lnTo>
                  <a:pt x="21501" y="471601"/>
                </a:lnTo>
                <a:lnTo>
                  <a:pt x="61252" y="485216"/>
                </a:lnTo>
                <a:lnTo>
                  <a:pt x="523481" y="485216"/>
                </a:lnTo>
                <a:lnTo>
                  <a:pt x="567677" y="469747"/>
                </a:lnTo>
                <a:lnTo>
                  <a:pt x="586917" y="429018"/>
                </a:lnTo>
                <a:lnTo>
                  <a:pt x="587032" y="381444"/>
                </a:lnTo>
                <a:lnTo>
                  <a:pt x="587082" y="312724"/>
                </a:lnTo>
                <a:lnTo>
                  <a:pt x="587133" y="235051"/>
                </a:lnTo>
                <a:close/>
              </a:path>
              <a:path w="587375" h="485775">
                <a:moveTo>
                  <a:pt x="587171" y="198170"/>
                </a:moveTo>
                <a:lnTo>
                  <a:pt x="587133" y="146532"/>
                </a:lnTo>
                <a:lnTo>
                  <a:pt x="566877" y="103301"/>
                </a:lnTo>
                <a:lnTo>
                  <a:pt x="528802" y="89204"/>
                </a:lnTo>
                <a:lnTo>
                  <a:pt x="402424" y="89204"/>
                </a:lnTo>
                <a:lnTo>
                  <a:pt x="400316" y="88138"/>
                </a:lnTo>
                <a:lnTo>
                  <a:pt x="400342" y="87299"/>
                </a:lnTo>
                <a:lnTo>
                  <a:pt x="400469" y="84099"/>
                </a:lnTo>
                <a:lnTo>
                  <a:pt x="400532" y="82626"/>
                </a:lnTo>
                <a:lnTo>
                  <a:pt x="400646" y="48247"/>
                </a:lnTo>
                <a:lnTo>
                  <a:pt x="381000" y="8483"/>
                </a:lnTo>
                <a:lnTo>
                  <a:pt x="365937" y="1828"/>
                </a:lnTo>
                <a:lnTo>
                  <a:pt x="365937" y="88303"/>
                </a:lnTo>
                <a:lnTo>
                  <a:pt x="364210" y="89204"/>
                </a:lnTo>
                <a:lnTo>
                  <a:pt x="222846" y="89204"/>
                </a:lnTo>
                <a:lnTo>
                  <a:pt x="221132" y="88303"/>
                </a:lnTo>
                <a:lnTo>
                  <a:pt x="221246" y="82626"/>
                </a:lnTo>
                <a:lnTo>
                  <a:pt x="221361" y="71920"/>
                </a:lnTo>
                <a:lnTo>
                  <a:pt x="221411" y="39306"/>
                </a:lnTo>
                <a:lnTo>
                  <a:pt x="224891" y="35775"/>
                </a:lnTo>
                <a:lnTo>
                  <a:pt x="362178" y="35775"/>
                </a:lnTo>
                <a:lnTo>
                  <a:pt x="365658" y="39306"/>
                </a:lnTo>
                <a:lnTo>
                  <a:pt x="365709" y="57454"/>
                </a:lnTo>
                <a:lnTo>
                  <a:pt x="365823" y="82626"/>
                </a:lnTo>
                <a:lnTo>
                  <a:pt x="365937" y="88303"/>
                </a:lnTo>
                <a:lnTo>
                  <a:pt x="365937" y="1828"/>
                </a:lnTo>
                <a:lnTo>
                  <a:pt x="359422" y="0"/>
                </a:lnTo>
                <a:lnTo>
                  <a:pt x="351726" y="723"/>
                </a:lnTo>
                <a:lnTo>
                  <a:pt x="231419" y="723"/>
                </a:lnTo>
                <a:lnTo>
                  <a:pt x="190982" y="26136"/>
                </a:lnTo>
                <a:lnTo>
                  <a:pt x="186436" y="52158"/>
                </a:lnTo>
                <a:lnTo>
                  <a:pt x="186537" y="82626"/>
                </a:lnTo>
                <a:lnTo>
                  <a:pt x="186601" y="87299"/>
                </a:lnTo>
                <a:lnTo>
                  <a:pt x="185572" y="89204"/>
                </a:lnTo>
                <a:lnTo>
                  <a:pt x="56134" y="89204"/>
                </a:lnTo>
                <a:lnTo>
                  <a:pt x="44919" y="90487"/>
                </a:lnTo>
                <a:lnTo>
                  <a:pt x="9321" y="116027"/>
                </a:lnTo>
                <a:lnTo>
                  <a:pt x="0" y="138264"/>
                </a:lnTo>
                <a:lnTo>
                  <a:pt x="0" y="199110"/>
                </a:lnTo>
                <a:lnTo>
                  <a:pt x="581837" y="199110"/>
                </a:lnTo>
                <a:lnTo>
                  <a:pt x="586308" y="199682"/>
                </a:lnTo>
                <a:lnTo>
                  <a:pt x="587171" y="198170"/>
                </a:lnTo>
                <a:close/>
              </a:path>
            </a:pathLst>
          </a:custGeom>
          <a:solidFill>
            <a:srgbClr val="005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9AB7779B-A3F5-C196-DA22-3C3211C26291}"/>
              </a:ext>
            </a:extLst>
          </p:cNvPr>
          <p:cNvSpPr/>
          <p:nvPr/>
        </p:nvSpPr>
        <p:spPr>
          <a:xfrm>
            <a:off x="458814" y="4834732"/>
            <a:ext cx="582713" cy="423068"/>
          </a:xfrm>
          <a:custGeom>
            <a:avLst/>
            <a:gdLst/>
            <a:ahLst/>
            <a:cxnLst/>
            <a:rect l="l" t="t" r="r" b="b"/>
            <a:pathLst>
              <a:path w="587375" h="485775">
                <a:moveTo>
                  <a:pt x="356209" y="250291"/>
                </a:moveTo>
                <a:lnTo>
                  <a:pt x="355346" y="244678"/>
                </a:lnTo>
                <a:lnTo>
                  <a:pt x="356146" y="234657"/>
                </a:lnTo>
                <a:lnTo>
                  <a:pt x="354507" y="233921"/>
                </a:lnTo>
                <a:lnTo>
                  <a:pt x="230835" y="233921"/>
                </a:lnTo>
                <a:lnTo>
                  <a:pt x="231394" y="248361"/>
                </a:lnTo>
                <a:lnTo>
                  <a:pt x="260692" y="277850"/>
                </a:lnTo>
                <a:lnTo>
                  <a:pt x="277075" y="278066"/>
                </a:lnTo>
                <a:lnTo>
                  <a:pt x="309003" y="278066"/>
                </a:lnTo>
                <a:lnTo>
                  <a:pt x="351142" y="264655"/>
                </a:lnTo>
                <a:lnTo>
                  <a:pt x="354914" y="255714"/>
                </a:lnTo>
                <a:lnTo>
                  <a:pt x="356209" y="250291"/>
                </a:lnTo>
                <a:close/>
              </a:path>
              <a:path w="587375" h="485775">
                <a:moveTo>
                  <a:pt x="587133" y="235051"/>
                </a:moveTo>
                <a:lnTo>
                  <a:pt x="586219" y="233921"/>
                </a:lnTo>
                <a:lnTo>
                  <a:pt x="391452" y="233921"/>
                </a:lnTo>
                <a:lnTo>
                  <a:pt x="390220" y="235051"/>
                </a:lnTo>
                <a:lnTo>
                  <a:pt x="390118" y="254152"/>
                </a:lnTo>
                <a:lnTo>
                  <a:pt x="389140" y="261645"/>
                </a:lnTo>
                <a:lnTo>
                  <a:pt x="364667" y="300037"/>
                </a:lnTo>
                <a:lnTo>
                  <a:pt x="328409" y="312445"/>
                </a:lnTo>
                <a:lnTo>
                  <a:pt x="309562" y="312724"/>
                </a:lnTo>
                <a:lnTo>
                  <a:pt x="275958" y="312724"/>
                </a:lnTo>
                <a:lnTo>
                  <a:pt x="259245" y="312445"/>
                </a:lnTo>
                <a:lnTo>
                  <a:pt x="258533" y="312445"/>
                </a:lnTo>
                <a:lnTo>
                  <a:pt x="215861" y="294500"/>
                </a:lnTo>
                <a:lnTo>
                  <a:pt x="196900" y="252018"/>
                </a:lnTo>
                <a:lnTo>
                  <a:pt x="196570" y="233921"/>
                </a:lnTo>
                <a:lnTo>
                  <a:pt x="5130" y="233921"/>
                </a:lnTo>
                <a:lnTo>
                  <a:pt x="2463" y="233591"/>
                </a:lnTo>
                <a:lnTo>
                  <a:pt x="0" y="233438"/>
                </a:lnTo>
                <a:lnTo>
                  <a:pt x="0" y="435241"/>
                </a:lnTo>
                <a:lnTo>
                  <a:pt x="21501" y="471601"/>
                </a:lnTo>
                <a:lnTo>
                  <a:pt x="61252" y="485216"/>
                </a:lnTo>
                <a:lnTo>
                  <a:pt x="523481" y="485216"/>
                </a:lnTo>
                <a:lnTo>
                  <a:pt x="567677" y="469747"/>
                </a:lnTo>
                <a:lnTo>
                  <a:pt x="586917" y="429018"/>
                </a:lnTo>
                <a:lnTo>
                  <a:pt x="587032" y="381444"/>
                </a:lnTo>
                <a:lnTo>
                  <a:pt x="587082" y="312724"/>
                </a:lnTo>
                <a:lnTo>
                  <a:pt x="587133" y="235051"/>
                </a:lnTo>
                <a:close/>
              </a:path>
              <a:path w="587375" h="485775">
                <a:moveTo>
                  <a:pt x="587171" y="198170"/>
                </a:moveTo>
                <a:lnTo>
                  <a:pt x="587133" y="146532"/>
                </a:lnTo>
                <a:lnTo>
                  <a:pt x="566877" y="103301"/>
                </a:lnTo>
                <a:lnTo>
                  <a:pt x="528802" y="89204"/>
                </a:lnTo>
                <a:lnTo>
                  <a:pt x="402424" y="89204"/>
                </a:lnTo>
                <a:lnTo>
                  <a:pt x="400316" y="88138"/>
                </a:lnTo>
                <a:lnTo>
                  <a:pt x="400342" y="87299"/>
                </a:lnTo>
                <a:lnTo>
                  <a:pt x="400469" y="84099"/>
                </a:lnTo>
                <a:lnTo>
                  <a:pt x="400532" y="82626"/>
                </a:lnTo>
                <a:lnTo>
                  <a:pt x="400646" y="48247"/>
                </a:lnTo>
                <a:lnTo>
                  <a:pt x="381000" y="8483"/>
                </a:lnTo>
                <a:lnTo>
                  <a:pt x="365937" y="1828"/>
                </a:lnTo>
                <a:lnTo>
                  <a:pt x="365937" y="88303"/>
                </a:lnTo>
                <a:lnTo>
                  <a:pt x="364210" y="89204"/>
                </a:lnTo>
                <a:lnTo>
                  <a:pt x="222846" y="89204"/>
                </a:lnTo>
                <a:lnTo>
                  <a:pt x="221132" y="88303"/>
                </a:lnTo>
                <a:lnTo>
                  <a:pt x="221246" y="82626"/>
                </a:lnTo>
                <a:lnTo>
                  <a:pt x="221361" y="71920"/>
                </a:lnTo>
                <a:lnTo>
                  <a:pt x="221411" y="39306"/>
                </a:lnTo>
                <a:lnTo>
                  <a:pt x="224891" y="35775"/>
                </a:lnTo>
                <a:lnTo>
                  <a:pt x="362178" y="35775"/>
                </a:lnTo>
                <a:lnTo>
                  <a:pt x="365658" y="39306"/>
                </a:lnTo>
                <a:lnTo>
                  <a:pt x="365709" y="57454"/>
                </a:lnTo>
                <a:lnTo>
                  <a:pt x="365823" y="82626"/>
                </a:lnTo>
                <a:lnTo>
                  <a:pt x="365937" y="88303"/>
                </a:lnTo>
                <a:lnTo>
                  <a:pt x="365937" y="1828"/>
                </a:lnTo>
                <a:lnTo>
                  <a:pt x="359422" y="0"/>
                </a:lnTo>
                <a:lnTo>
                  <a:pt x="351726" y="723"/>
                </a:lnTo>
                <a:lnTo>
                  <a:pt x="231419" y="723"/>
                </a:lnTo>
                <a:lnTo>
                  <a:pt x="190982" y="26136"/>
                </a:lnTo>
                <a:lnTo>
                  <a:pt x="186436" y="52171"/>
                </a:lnTo>
                <a:lnTo>
                  <a:pt x="186537" y="82626"/>
                </a:lnTo>
                <a:lnTo>
                  <a:pt x="186601" y="87299"/>
                </a:lnTo>
                <a:lnTo>
                  <a:pt x="185572" y="89204"/>
                </a:lnTo>
                <a:lnTo>
                  <a:pt x="56134" y="89204"/>
                </a:lnTo>
                <a:lnTo>
                  <a:pt x="44919" y="90487"/>
                </a:lnTo>
                <a:lnTo>
                  <a:pt x="9321" y="116027"/>
                </a:lnTo>
                <a:lnTo>
                  <a:pt x="0" y="138264"/>
                </a:lnTo>
                <a:lnTo>
                  <a:pt x="0" y="199110"/>
                </a:lnTo>
                <a:lnTo>
                  <a:pt x="581837" y="199110"/>
                </a:lnTo>
                <a:lnTo>
                  <a:pt x="586308" y="199682"/>
                </a:lnTo>
                <a:lnTo>
                  <a:pt x="587171" y="198170"/>
                </a:lnTo>
                <a:close/>
              </a:path>
            </a:pathLst>
          </a:custGeom>
          <a:solidFill>
            <a:srgbClr val="005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B6F6914E-29BF-7BD8-5018-A6427A930758}"/>
              </a:ext>
            </a:extLst>
          </p:cNvPr>
          <p:cNvSpPr/>
          <p:nvPr/>
        </p:nvSpPr>
        <p:spPr>
          <a:xfrm>
            <a:off x="458814" y="1356417"/>
            <a:ext cx="582713" cy="423068"/>
          </a:xfrm>
          <a:custGeom>
            <a:avLst/>
            <a:gdLst/>
            <a:ahLst/>
            <a:cxnLst/>
            <a:rect l="l" t="t" r="r" b="b"/>
            <a:pathLst>
              <a:path w="587375" h="485775">
                <a:moveTo>
                  <a:pt x="356209" y="250291"/>
                </a:moveTo>
                <a:lnTo>
                  <a:pt x="355346" y="244678"/>
                </a:lnTo>
                <a:lnTo>
                  <a:pt x="356146" y="234657"/>
                </a:lnTo>
                <a:lnTo>
                  <a:pt x="354507" y="233921"/>
                </a:lnTo>
                <a:lnTo>
                  <a:pt x="230835" y="233921"/>
                </a:lnTo>
                <a:lnTo>
                  <a:pt x="231394" y="248361"/>
                </a:lnTo>
                <a:lnTo>
                  <a:pt x="260692" y="277850"/>
                </a:lnTo>
                <a:lnTo>
                  <a:pt x="277075" y="278066"/>
                </a:lnTo>
                <a:lnTo>
                  <a:pt x="309003" y="278066"/>
                </a:lnTo>
                <a:lnTo>
                  <a:pt x="351142" y="264655"/>
                </a:lnTo>
                <a:lnTo>
                  <a:pt x="354914" y="255714"/>
                </a:lnTo>
                <a:lnTo>
                  <a:pt x="356209" y="250291"/>
                </a:lnTo>
                <a:close/>
              </a:path>
              <a:path w="587375" h="485775">
                <a:moveTo>
                  <a:pt x="587133" y="235051"/>
                </a:moveTo>
                <a:lnTo>
                  <a:pt x="586219" y="233921"/>
                </a:lnTo>
                <a:lnTo>
                  <a:pt x="391452" y="233921"/>
                </a:lnTo>
                <a:lnTo>
                  <a:pt x="390220" y="235051"/>
                </a:lnTo>
                <a:lnTo>
                  <a:pt x="390118" y="254152"/>
                </a:lnTo>
                <a:lnTo>
                  <a:pt x="389140" y="261645"/>
                </a:lnTo>
                <a:lnTo>
                  <a:pt x="364667" y="300037"/>
                </a:lnTo>
                <a:lnTo>
                  <a:pt x="328409" y="312445"/>
                </a:lnTo>
                <a:lnTo>
                  <a:pt x="309562" y="312724"/>
                </a:lnTo>
                <a:lnTo>
                  <a:pt x="275958" y="312724"/>
                </a:lnTo>
                <a:lnTo>
                  <a:pt x="259245" y="312445"/>
                </a:lnTo>
                <a:lnTo>
                  <a:pt x="258533" y="312445"/>
                </a:lnTo>
                <a:lnTo>
                  <a:pt x="215861" y="294500"/>
                </a:lnTo>
                <a:lnTo>
                  <a:pt x="196900" y="252018"/>
                </a:lnTo>
                <a:lnTo>
                  <a:pt x="196570" y="233921"/>
                </a:lnTo>
                <a:lnTo>
                  <a:pt x="5130" y="233921"/>
                </a:lnTo>
                <a:lnTo>
                  <a:pt x="2463" y="233591"/>
                </a:lnTo>
                <a:lnTo>
                  <a:pt x="0" y="233438"/>
                </a:lnTo>
                <a:lnTo>
                  <a:pt x="0" y="435241"/>
                </a:lnTo>
                <a:lnTo>
                  <a:pt x="21501" y="471601"/>
                </a:lnTo>
                <a:lnTo>
                  <a:pt x="61252" y="485216"/>
                </a:lnTo>
                <a:lnTo>
                  <a:pt x="523481" y="485216"/>
                </a:lnTo>
                <a:lnTo>
                  <a:pt x="567677" y="469747"/>
                </a:lnTo>
                <a:lnTo>
                  <a:pt x="586917" y="429018"/>
                </a:lnTo>
                <a:lnTo>
                  <a:pt x="587032" y="381444"/>
                </a:lnTo>
                <a:lnTo>
                  <a:pt x="587082" y="312724"/>
                </a:lnTo>
                <a:lnTo>
                  <a:pt x="587133" y="235051"/>
                </a:lnTo>
                <a:close/>
              </a:path>
              <a:path w="587375" h="485775">
                <a:moveTo>
                  <a:pt x="587171" y="198170"/>
                </a:moveTo>
                <a:lnTo>
                  <a:pt x="587133" y="146532"/>
                </a:lnTo>
                <a:lnTo>
                  <a:pt x="566877" y="103301"/>
                </a:lnTo>
                <a:lnTo>
                  <a:pt x="528802" y="89204"/>
                </a:lnTo>
                <a:lnTo>
                  <a:pt x="402424" y="89204"/>
                </a:lnTo>
                <a:lnTo>
                  <a:pt x="400316" y="88138"/>
                </a:lnTo>
                <a:lnTo>
                  <a:pt x="400342" y="87299"/>
                </a:lnTo>
                <a:lnTo>
                  <a:pt x="400469" y="84099"/>
                </a:lnTo>
                <a:lnTo>
                  <a:pt x="400532" y="82626"/>
                </a:lnTo>
                <a:lnTo>
                  <a:pt x="400646" y="48247"/>
                </a:lnTo>
                <a:lnTo>
                  <a:pt x="381000" y="8483"/>
                </a:lnTo>
                <a:lnTo>
                  <a:pt x="365937" y="1828"/>
                </a:lnTo>
                <a:lnTo>
                  <a:pt x="365937" y="88303"/>
                </a:lnTo>
                <a:lnTo>
                  <a:pt x="364210" y="89204"/>
                </a:lnTo>
                <a:lnTo>
                  <a:pt x="222846" y="89204"/>
                </a:lnTo>
                <a:lnTo>
                  <a:pt x="221132" y="88303"/>
                </a:lnTo>
                <a:lnTo>
                  <a:pt x="221246" y="82626"/>
                </a:lnTo>
                <a:lnTo>
                  <a:pt x="221361" y="71920"/>
                </a:lnTo>
                <a:lnTo>
                  <a:pt x="221411" y="39306"/>
                </a:lnTo>
                <a:lnTo>
                  <a:pt x="224891" y="35775"/>
                </a:lnTo>
                <a:lnTo>
                  <a:pt x="362178" y="35775"/>
                </a:lnTo>
                <a:lnTo>
                  <a:pt x="365658" y="39306"/>
                </a:lnTo>
                <a:lnTo>
                  <a:pt x="365709" y="57454"/>
                </a:lnTo>
                <a:lnTo>
                  <a:pt x="365823" y="82626"/>
                </a:lnTo>
                <a:lnTo>
                  <a:pt x="365937" y="88303"/>
                </a:lnTo>
                <a:lnTo>
                  <a:pt x="365937" y="1828"/>
                </a:lnTo>
                <a:lnTo>
                  <a:pt x="359422" y="0"/>
                </a:lnTo>
                <a:lnTo>
                  <a:pt x="351726" y="723"/>
                </a:lnTo>
                <a:lnTo>
                  <a:pt x="231419" y="723"/>
                </a:lnTo>
                <a:lnTo>
                  <a:pt x="190982" y="26136"/>
                </a:lnTo>
                <a:lnTo>
                  <a:pt x="186436" y="52158"/>
                </a:lnTo>
                <a:lnTo>
                  <a:pt x="186537" y="82626"/>
                </a:lnTo>
                <a:lnTo>
                  <a:pt x="186601" y="87299"/>
                </a:lnTo>
                <a:lnTo>
                  <a:pt x="185572" y="89204"/>
                </a:lnTo>
                <a:lnTo>
                  <a:pt x="56134" y="89204"/>
                </a:lnTo>
                <a:lnTo>
                  <a:pt x="44919" y="90487"/>
                </a:lnTo>
                <a:lnTo>
                  <a:pt x="9321" y="116027"/>
                </a:lnTo>
                <a:lnTo>
                  <a:pt x="0" y="138264"/>
                </a:lnTo>
                <a:lnTo>
                  <a:pt x="0" y="199110"/>
                </a:lnTo>
                <a:lnTo>
                  <a:pt x="581837" y="199110"/>
                </a:lnTo>
                <a:lnTo>
                  <a:pt x="586308" y="199682"/>
                </a:lnTo>
                <a:lnTo>
                  <a:pt x="587171" y="198170"/>
                </a:lnTo>
                <a:close/>
              </a:path>
            </a:pathLst>
          </a:custGeom>
          <a:solidFill>
            <a:srgbClr val="005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C100D272-E424-1736-75E4-ADEA7E56450F}"/>
              </a:ext>
            </a:extLst>
          </p:cNvPr>
          <p:cNvSpPr/>
          <p:nvPr/>
        </p:nvSpPr>
        <p:spPr>
          <a:xfrm>
            <a:off x="458814" y="3084113"/>
            <a:ext cx="582713" cy="423068"/>
          </a:xfrm>
          <a:custGeom>
            <a:avLst/>
            <a:gdLst/>
            <a:ahLst/>
            <a:cxnLst/>
            <a:rect l="l" t="t" r="r" b="b"/>
            <a:pathLst>
              <a:path w="587375" h="485775">
                <a:moveTo>
                  <a:pt x="356209" y="250278"/>
                </a:moveTo>
                <a:lnTo>
                  <a:pt x="355346" y="244665"/>
                </a:lnTo>
                <a:lnTo>
                  <a:pt x="356146" y="234645"/>
                </a:lnTo>
                <a:lnTo>
                  <a:pt x="354507" y="233908"/>
                </a:lnTo>
                <a:lnTo>
                  <a:pt x="230835" y="233908"/>
                </a:lnTo>
                <a:lnTo>
                  <a:pt x="231394" y="248348"/>
                </a:lnTo>
                <a:lnTo>
                  <a:pt x="260692" y="277837"/>
                </a:lnTo>
                <a:lnTo>
                  <a:pt x="277075" y="278066"/>
                </a:lnTo>
                <a:lnTo>
                  <a:pt x="309003" y="278066"/>
                </a:lnTo>
                <a:lnTo>
                  <a:pt x="351142" y="264642"/>
                </a:lnTo>
                <a:lnTo>
                  <a:pt x="354914" y="255701"/>
                </a:lnTo>
                <a:lnTo>
                  <a:pt x="356209" y="250278"/>
                </a:lnTo>
                <a:close/>
              </a:path>
              <a:path w="587375" h="485775">
                <a:moveTo>
                  <a:pt x="587133" y="235038"/>
                </a:moveTo>
                <a:lnTo>
                  <a:pt x="586219" y="233908"/>
                </a:lnTo>
                <a:lnTo>
                  <a:pt x="391452" y="233908"/>
                </a:lnTo>
                <a:lnTo>
                  <a:pt x="390220" y="235038"/>
                </a:lnTo>
                <a:lnTo>
                  <a:pt x="390118" y="254152"/>
                </a:lnTo>
                <a:lnTo>
                  <a:pt x="389140" y="261645"/>
                </a:lnTo>
                <a:lnTo>
                  <a:pt x="364667" y="300024"/>
                </a:lnTo>
                <a:lnTo>
                  <a:pt x="328409" y="312432"/>
                </a:lnTo>
                <a:lnTo>
                  <a:pt x="309562" y="312712"/>
                </a:lnTo>
                <a:lnTo>
                  <a:pt x="275958" y="312712"/>
                </a:lnTo>
                <a:lnTo>
                  <a:pt x="259245" y="312432"/>
                </a:lnTo>
                <a:lnTo>
                  <a:pt x="258533" y="312432"/>
                </a:lnTo>
                <a:lnTo>
                  <a:pt x="215861" y="294487"/>
                </a:lnTo>
                <a:lnTo>
                  <a:pt x="196900" y="252006"/>
                </a:lnTo>
                <a:lnTo>
                  <a:pt x="196570" y="233908"/>
                </a:lnTo>
                <a:lnTo>
                  <a:pt x="5130" y="233908"/>
                </a:lnTo>
                <a:lnTo>
                  <a:pt x="2463" y="233578"/>
                </a:lnTo>
                <a:lnTo>
                  <a:pt x="0" y="233426"/>
                </a:lnTo>
                <a:lnTo>
                  <a:pt x="0" y="435229"/>
                </a:lnTo>
                <a:lnTo>
                  <a:pt x="21501" y="471589"/>
                </a:lnTo>
                <a:lnTo>
                  <a:pt x="61252" y="485203"/>
                </a:lnTo>
                <a:lnTo>
                  <a:pt x="523481" y="485203"/>
                </a:lnTo>
                <a:lnTo>
                  <a:pt x="567677" y="469747"/>
                </a:lnTo>
                <a:lnTo>
                  <a:pt x="586917" y="429006"/>
                </a:lnTo>
                <a:lnTo>
                  <a:pt x="587032" y="381444"/>
                </a:lnTo>
                <a:lnTo>
                  <a:pt x="587082" y="312712"/>
                </a:lnTo>
                <a:lnTo>
                  <a:pt x="587133" y="235038"/>
                </a:lnTo>
                <a:close/>
              </a:path>
              <a:path w="587375" h="485775">
                <a:moveTo>
                  <a:pt x="587171" y="198170"/>
                </a:moveTo>
                <a:lnTo>
                  <a:pt x="587133" y="146532"/>
                </a:lnTo>
                <a:lnTo>
                  <a:pt x="566877" y="103289"/>
                </a:lnTo>
                <a:lnTo>
                  <a:pt x="528802" y="89204"/>
                </a:lnTo>
                <a:lnTo>
                  <a:pt x="402424" y="89204"/>
                </a:lnTo>
                <a:lnTo>
                  <a:pt x="400316" y="88138"/>
                </a:lnTo>
                <a:lnTo>
                  <a:pt x="400342" y="87299"/>
                </a:lnTo>
                <a:lnTo>
                  <a:pt x="400469" y="84099"/>
                </a:lnTo>
                <a:lnTo>
                  <a:pt x="400532" y="82626"/>
                </a:lnTo>
                <a:lnTo>
                  <a:pt x="400646" y="48247"/>
                </a:lnTo>
                <a:lnTo>
                  <a:pt x="398767" y="35775"/>
                </a:lnTo>
                <a:lnTo>
                  <a:pt x="398195" y="31978"/>
                </a:lnTo>
                <a:lnTo>
                  <a:pt x="391541" y="18580"/>
                </a:lnTo>
                <a:lnTo>
                  <a:pt x="381000" y="8483"/>
                </a:lnTo>
                <a:lnTo>
                  <a:pt x="366915" y="2095"/>
                </a:lnTo>
                <a:lnTo>
                  <a:pt x="365937" y="1828"/>
                </a:lnTo>
                <a:lnTo>
                  <a:pt x="365937" y="88303"/>
                </a:lnTo>
                <a:lnTo>
                  <a:pt x="364210" y="89204"/>
                </a:lnTo>
                <a:lnTo>
                  <a:pt x="222846" y="89204"/>
                </a:lnTo>
                <a:lnTo>
                  <a:pt x="221132" y="88303"/>
                </a:lnTo>
                <a:lnTo>
                  <a:pt x="221246" y="82626"/>
                </a:lnTo>
                <a:lnTo>
                  <a:pt x="221361" y="71920"/>
                </a:lnTo>
                <a:lnTo>
                  <a:pt x="221411" y="39306"/>
                </a:lnTo>
                <a:lnTo>
                  <a:pt x="224891" y="35775"/>
                </a:lnTo>
                <a:lnTo>
                  <a:pt x="362178" y="35775"/>
                </a:lnTo>
                <a:lnTo>
                  <a:pt x="365658" y="39306"/>
                </a:lnTo>
                <a:lnTo>
                  <a:pt x="365709" y="57442"/>
                </a:lnTo>
                <a:lnTo>
                  <a:pt x="365823" y="82626"/>
                </a:lnTo>
                <a:lnTo>
                  <a:pt x="365937" y="88303"/>
                </a:lnTo>
                <a:lnTo>
                  <a:pt x="365937" y="1828"/>
                </a:lnTo>
                <a:lnTo>
                  <a:pt x="359422" y="0"/>
                </a:lnTo>
                <a:lnTo>
                  <a:pt x="351726" y="723"/>
                </a:lnTo>
                <a:lnTo>
                  <a:pt x="231419" y="723"/>
                </a:lnTo>
                <a:lnTo>
                  <a:pt x="190982" y="26123"/>
                </a:lnTo>
                <a:lnTo>
                  <a:pt x="186436" y="52158"/>
                </a:lnTo>
                <a:lnTo>
                  <a:pt x="186537" y="82626"/>
                </a:lnTo>
                <a:lnTo>
                  <a:pt x="186601" y="87299"/>
                </a:lnTo>
                <a:lnTo>
                  <a:pt x="185572" y="89204"/>
                </a:lnTo>
                <a:lnTo>
                  <a:pt x="56134" y="89204"/>
                </a:lnTo>
                <a:lnTo>
                  <a:pt x="44919" y="90474"/>
                </a:lnTo>
                <a:lnTo>
                  <a:pt x="9321" y="116027"/>
                </a:lnTo>
                <a:lnTo>
                  <a:pt x="0" y="138264"/>
                </a:lnTo>
                <a:lnTo>
                  <a:pt x="0" y="199110"/>
                </a:lnTo>
                <a:lnTo>
                  <a:pt x="581837" y="199110"/>
                </a:lnTo>
                <a:lnTo>
                  <a:pt x="586308" y="199682"/>
                </a:lnTo>
                <a:lnTo>
                  <a:pt x="587171" y="198170"/>
                </a:lnTo>
                <a:close/>
              </a:path>
            </a:pathLst>
          </a:custGeom>
          <a:solidFill>
            <a:srgbClr val="005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5179ADB8-9B8C-C9B7-FE0F-9119F059AD4E}"/>
              </a:ext>
            </a:extLst>
          </p:cNvPr>
          <p:cNvSpPr/>
          <p:nvPr/>
        </p:nvSpPr>
        <p:spPr>
          <a:xfrm>
            <a:off x="458814" y="1925377"/>
            <a:ext cx="582713" cy="423068"/>
          </a:xfrm>
          <a:custGeom>
            <a:avLst/>
            <a:gdLst/>
            <a:ahLst/>
            <a:cxnLst/>
            <a:rect l="l" t="t" r="r" b="b"/>
            <a:pathLst>
              <a:path w="587375" h="485775">
                <a:moveTo>
                  <a:pt x="356209" y="250291"/>
                </a:moveTo>
                <a:lnTo>
                  <a:pt x="355346" y="244678"/>
                </a:lnTo>
                <a:lnTo>
                  <a:pt x="356146" y="234657"/>
                </a:lnTo>
                <a:lnTo>
                  <a:pt x="354507" y="233921"/>
                </a:lnTo>
                <a:lnTo>
                  <a:pt x="230835" y="233921"/>
                </a:lnTo>
                <a:lnTo>
                  <a:pt x="231394" y="248361"/>
                </a:lnTo>
                <a:lnTo>
                  <a:pt x="260692" y="277850"/>
                </a:lnTo>
                <a:lnTo>
                  <a:pt x="277075" y="278066"/>
                </a:lnTo>
                <a:lnTo>
                  <a:pt x="309003" y="278066"/>
                </a:lnTo>
                <a:lnTo>
                  <a:pt x="351142" y="264655"/>
                </a:lnTo>
                <a:lnTo>
                  <a:pt x="354914" y="255714"/>
                </a:lnTo>
                <a:lnTo>
                  <a:pt x="356209" y="250291"/>
                </a:lnTo>
                <a:close/>
              </a:path>
              <a:path w="587375" h="485775">
                <a:moveTo>
                  <a:pt x="587133" y="235051"/>
                </a:moveTo>
                <a:lnTo>
                  <a:pt x="586219" y="233921"/>
                </a:lnTo>
                <a:lnTo>
                  <a:pt x="391452" y="233921"/>
                </a:lnTo>
                <a:lnTo>
                  <a:pt x="390220" y="235051"/>
                </a:lnTo>
                <a:lnTo>
                  <a:pt x="390118" y="254152"/>
                </a:lnTo>
                <a:lnTo>
                  <a:pt x="389140" y="261645"/>
                </a:lnTo>
                <a:lnTo>
                  <a:pt x="364667" y="300037"/>
                </a:lnTo>
                <a:lnTo>
                  <a:pt x="328409" y="312445"/>
                </a:lnTo>
                <a:lnTo>
                  <a:pt x="309562" y="312724"/>
                </a:lnTo>
                <a:lnTo>
                  <a:pt x="275958" y="312724"/>
                </a:lnTo>
                <a:lnTo>
                  <a:pt x="259245" y="312445"/>
                </a:lnTo>
                <a:lnTo>
                  <a:pt x="258533" y="312445"/>
                </a:lnTo>
                <a:lnTo>
                  <a:pt x="215861" y="294500"/>
                </a:lnTo>
                <a:lnTo>
                  <a:pt x="196900" y="252018"/>
                </a:lnTo>
                <a:lnTo>
                  <a:pt x="196570" y="233921"/>
                </a:lnTo>
                <a:lnTo>
                  <a:pt x="5130" y="233921"/>
                </a:lnTo>
                <a:lnTo>
                  <a:pt x="2463" y="233591"/>
                </a:lnTo>
                <a:lnTo>
                  <a:pt x="0" y="233438"/>
                </a:lnTo>
                <a:lnTo>
                  <a:pt x="0" y="435241"/>
                </a:lnTo>
                <a:lnTo>
                  <a:pt x="21501" y="471601"/>
                </a:lnTo>
                <a:lnTo>
                  <a:pt x="61252" y="485216"/>
                </a:lnTo>
                <a:lnTo>
                  <a:pt x="523481" y="485216"/>
                </a:lnTo>
                <a:lnTo>
                  <a:pt x="567677" y="469747"/>
                </a:lnTo>
                <a:lnTo>
                  <a:pt x="586917" y="429018"/>
                </a:lnTo>
                <a:lnTo>
                  <a:pt x="587032" y="381444"/>
                </a:lnTo>
                <a:lnTo>
                  <a:pt x="587082" y="312724"/>
                </a:lnTo>
                <a:lnTo>
                  <a:pt x="587133" y="235051"/>
                </a:lnTo>
                <a:close/>
              </a:path>
              <a:path w="587375" h="485775">
                <a:moveTo>
                  <a:pt x="587171" y="198170"/>
                </a:moveTo>
                <a:lnTo>
                  <a:pt x="587133" y="146532"/>
                </a:lnTo>
                <a:lnTo>
                  <a:pt x="566877" y="103301"/>
                </a:lnTo>
                <a:lnTo>
                  <a:pt x="528802" y="89204"/>
                </a:lnTo>
                <a:lnTo>
                  <a:pt x="402424" y="89204"/>
                </a:lnTo>
                <a:lnTo>
                  <a:pt x="400316" y="88138"/>
                </a:lnTo>
                <a:lnTo>
                  <a:pt x="400342" y="87299"/>
                </a:lnTo>
                <a:lnTo>
                  <a:pt x="400469" y="84099"/>
                </a:lnTo>
                <a:lnTo>
                  <a:pt x="400532" y="82626"/>
                </a:lnTo>
                <a:lnTo>
                  <a:pt x="400646" y="48247"/>
                </a:lnTo>
                <a:lnTo>
                  <a:pt x="381000" y="8483"/>
                </a:lnTo>
                <a:lnTo>
                  <a:pt x="365937" y="1828"/>
                </a:lnTo>
                <a:lnTo>
                  <a:pt x="365937" y="88303"/>
                </a:lnTo>
                <a:lnTo>
                  <a:pt x="364210" y="89204"/>
                </a:lnTo>
                <a:lnTo>
                  <a:pt x="222846" y="89204"/>
                </a:lnTo>
                <a:lnTo>
                  <a:pt x="221132" y="88303"/>
                </a:lnTo>
                <a:lnTo>
                  <a:pt x="221246" y="82626"/>
                </a:lnTo>
                <a:lnTo>
                  <a:pt x="221361" y="71920"/>
                </a:lnTo>
                <a:lnTo>
                  <a:pt x="221411" y="39306"/>
                </a:lnTo>
                <a:lnTo>
                  <a:pt x="224891" y="35775"/>
                </a:lnTo>
                <a:lnTo>
                  <a:pt x="362178" y="35775"/>
                </a:lnTo>
                <a:lnTo>
                  <a:pt x="365658" y="39306"/>
                </a:lnTo>
                <a:lnTo>
                  <a:pt x="365709" y="57454"/>
                </a:lnTo>
                <a:lnTo>
                  <a:pt x="365823" y="82626"/>
                </a:lnTo>
                <a:lnTo>
                  <a:pt x="365937" y="88303"/>
                </a:lnTo>
                <a:lnTo>
                  <a:pt x="365937" y="1828"/>
                </a:lnTo>
                <a:lnTo>
                  <a:pt x="359422" y="0"/>
                </a:lnTo>
                <a:lnTo>
                  <a:pt x="351726" y="723"/>
                </a:lnTo>
                <a:lnTo>
                  <a:pt x="231419" y="723"/>
                </a:lnTo>
                <a:lnTo>
                  <a:pt x="190982" y="26136"/>
                </a:lnTo>
                <a:lnTo>
                  <a:pt x="186436" y="52158"/>
                </a:lnTo>
                <a:lnTo>
                  <a:pt x="186537" y="82626"/>
                </a:lnTo>
                <a:lnTo>
                  <a:pt x="186601" y="87299"/>
                </a:lnTo>
                <a:lnTo>
                  <a:pt x="185572" y="89204"/>
                </a:lnTo>
                <a:lnTo>
                  <a:pt x="56134" y="89204"/>
                </a:lnTo>
                <a:lnTo>
                  <a:pt x="44919" y="90487"/>
                </a:lnTo>
                <a:lnTo>
                  <a:pt x="9321" y="116027"/>
                </a:lnTo>
                <a:lnTo>
                  <a:pt x="0" y="138264"/>
                </a:lnTo>
                <a:lnTo>
                  <a:pt x="0" y="199110"/>
                </a:lnTo>
                <a:lnTo>
                  <a:pt x="581837" y="199110"/>
                </a:lnTo>
                <a:lnTo>
                  <a:pt x="586308" y="199682"/>
                </a:lnTo>
                <a:lnTo>
                  <a:pt x="587171" y="198170"/>
                </a:lnTo>
                <a:close/>
              </a:path>
            </a:pathLst>
          </a:custGeom>
          <a:solidFill>
            <a:srgbClr val="005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24D060D5-F35F-C67E-271B-C18B780C0938}"/>
              </a:ext>
            </a:extLst>
          </p:cNvPr>
          <p:cNvSpPr/>
          <p:nvPr/>
        </p:nvSpPr>
        <p:spPr>
          <a:xfrm>
            <a:off x="458814" y="4249515"/>
            <a:ext cx="582713" cy="423068"/>
          </a:xfrm>
          <a:custGeom>
            <a:avLst/>
            <a:gdLst/>
            <a:ahLst/>
            <a:cxnLst/>
            <a:rect l="l" t="t" r="r" b="b"/>
            <a:pathLst>
              <a:path w="587375" h="485775">
                <a:moveTo>
                  <a:pt x="356209" y="250291"/>
                </a:moveTo>
                <a:lnTo>
                  <a:pt x="355346" y="244678"/>
                </a:lnTo>
                <a:lnTo>
                  <a:pt x="356146" y="234657"/>
                </a:lnTo>
                <a:lnTo>
                  <a:pt x="354507" y="233921"/>
                </a:lnTo>
                <a:lnTo>
                  <a:pt x="230835" y="233921"/>
                </a:lnTo>
                <a:lnTo>
                  <a:pt x="231394" y="248361"/>
                </a:lnTo>
                <a:lnTo>
                  <a:pt x="260692" y="277850"/>
                </a:lnTo>
                <a:lnTo>
                  <a:pt x="277075" y="278066"/>
                </a:lnTo>
                <a:lnTo>
                  <a:pt x="309003" y="278066"/>
                </a:lnTo>
                <a:lnTo>
                  <a:pt x="351142" y="264655"/>
                </a:lnTo>
                <a:lnTo>
                  <a:pt x="354914" y="255714"/>
                </a:lnTo>
                <a:lnTo>
                  <a:pt x="356209" y="250291"/>
                </a:lnTo>
                <a:close/>
              </a:path>
              <a:path w="587375" h="485775">
                <a:moveTo>
                  <a:pt x="587133" y="235051"/>
                </a:moveTo>
                <a:lnTo>
                  <a:pt x="586219" y="233921"/>
                </a:lnTo>
                <a:lnTo>
                  <a:pt x="391439" y="233921"/>
                </a:lnTo>
                <a:lnTo>
                  <a:pt x="390220" y="235051"/>
                </a:lnTo>
                <a:lnTo>
                  <a:pt x="390118" y="254152"/>
                </a:lnTo>
                <a:lnTo>
                  <a:pt x="389140" y="261645"/>
                </a:lnTo>
                <a:lnTo>
                  <a:pt x="364667" y="300037"/>
                </a:lnTo>
                <a:lnTo>
                  <a:pt x="328409" y="312445"/>
                </a:lnTo>
                <a:lnTo>
                  <a:pt x="309562" y="312724"/>
                </a:lnTo>
                <a:lnTo>
                  <a:pt x="275958" y="312724"/>
                </a:lnTo>
                <a:lnTo>
                  <a:pt x="259245" y="312445"/>
                </a:lnTo>
                <a:lnTo>
                  <a:pt x="258533" y="312445"/>
                </a:lnTo>
                <a:lnTo>
                  <a:pt x="215861" y="294500"/>
                </a:lnTo>
                <a:lnTo>
                  <a:pt x="196900" y="252018"/>
                </a:lnTo>
                <a:lnTo>
                  <a:pt x="196570" y="233921"/>
                </a:lnTo>
                <a:lnTo>
                  <a:pt x="5130" y="233921"/>
                </a:lnTo>
                <a:lnTo>
                  <a:pt x="2463" y="233591"/>
                </a:lnTo>
                <a:lnTo>
                  <a:pt x="0" y="233438"/>
                </a:lnTo>
                <a:lnTo>
                  <a:pt x="0" y="435241"/>
                </a:lnTo>
                <a:lnTo>
                  <a:pt x="21501" y="471601"/>
                </a:lnTo>
                <a:lnTo>
                  <a:pt x="61252" y="485216"/>
                </a:lnTo>
                <a:lnTo>
                  <a:pt x="523481" y="485216"/>
                </a:lnTo>
                <a:lnTo>
                  <a:pt x="567677" y="469760"/>
                </a:lnTo>
                <a:lnTo>
                  <a:pt x="586917" y="429018"/>
                </a:lnTo>
                <a:lnTo>
                  <a:pt x="587032" y="381444"/>
                </a:lnTo>
                <a:lnTo>
                  <a:pt x="587082" y="312724"/>
                </a:lnTo>
                <a:lnTo>
                  <a:pt x="587133" y="235051"/>
                </a:lnTo>
                <a:close/>
              </a:path>
              <a:path w="587375" h="485775">
                <a:moveTo>
                  <a:pt x="587171" y="198170"/>
                </a:moveTo>
                <a:lnTo>
                  <a:pt x="587133" y="146532"/>
                </a:lnTo>
                <a:lnTo>
                  <a:pt x="566877" y="103301"/>
                </a:lnTo>
                <a:lnTo>
                  <a:pt x="528802" y="89204"/>
                </a:lnTo>
                <a:lnTo>
                  <a:pt x="402424" y="89204"/>
                </a:lnTo>
                <a:lnTo>
                  <a:pt x="400316" y="88138"/>
                </a:lnTo>
                <a:lnTo>
                  <a:pt x="400342" y="87299"/>
                </a:lnTo>
                <a:lnTo>
                  <a:pt x="400469" y="84099"/>
                </a:lnTo>
                <a:lnTo>
                  <a:pt x="400532" y="82626"/>
                </a:lnTo>
                <a:lnTo>
                  <a:pt x="400646" y="48247"/>
                </a:lnTo>
                <a:lnTo>
                  <a:pt x="381000" y="8483"/>
                </a:lnTo>
                <a:lnTo>
                  <a:pt x="365937" y="1828"/>
                </a:lnTo>
                <a:lnTo>
                  <a:pt x="365937" y="88303"/>
                </a:lnTo>
                <a:lnTo>
                  <a:pt x="364210" y="89204"/>
                </a:lnTo>
                <a:lnTo>
                  <a:pt x="222846" y="89204"/>
                </a:lnTo>
                <a:lnTo>
                  <a:pt x="221132" y="88303"/>
                </a:lnTo>
                <a:lnTo>
                  <a:pt x="221246" y="82626"/>
                </a:lnTo>
                <a:lnTo>
                  <a:pt x="221361" y="71920"/>
                </a:lnTo>
                <a:lnTo>
                  <a:pt x="221411" y="39306"/>
                </a:lnTo>
                <a:lnTo>
                  <a:pt x="224891" y="35775"/>
                </a:lnTo>
                <a:lnTo>
                  <a:pt x="362178" y="35775"/>
                </a:lnTo>
                <a:lnTo>
                  <a:pt x="365658" y="39306"/>
                </a:lnTo>
                <a:lnTo>
                  <a:pt x="365709" y="57454"/>
                </a:lnTo>
                <a:lnTo>
                  <a:pt x="365823" y="82626"/>
                </a:lnTo>
                <a:lnTo>
                  <a:pt x="365937" y="88303"/>
                </a:lnTo>
                <a:lnTo>
                  <a:pt x="365937" y="1828"/>
                </a:lnTo>
                <a:lnTo>
                  <a:pt x="359422" y="0"/>
                </a:lnTo>
                <a:lnTo>
                  <a:pt x="351726" y="723"/>
                </a:lnTo>
                <a:lnTo>
                  <a:pt x="231419" y="723"/>
                </a:lnTo>
                <a:lnTo>
                  <a:pt x="190982" y="26136"/>
                </a:lnTo>
                <a:lnTo>
                  <a:pt x="186436" y="52171"/>
                </a:lnTo>
                <a:lnTo>
                  <a:pt x="186537" y="82626"/>
                </a:lnTo>
                <a:lnTo>
                  <a:pt x="186601" y="87299"/>
                </a:lnTo>
                <a:lnTo>
                  <a:pt x="185572" y="89204"/>
                </a:lnTo>
                <a:lnTo>
                  <a:pt x="56134" y="89204"/>
                </a:lnTo>
                <a:lnTo>
                  <a:pt x="44919" y="90487"/>
                </a:lnTo>
                <a:lnTo>
                  <a:pt x="9321" y="116027"/>
                </a:lnTo>
                <a:lnTo>
                  <a:pt x="0" y="138264"/>
                </a:lnTo>
                <a:lnTo>
                  <a:pt x="0" y="199110"/>
                </a:lnTo>
                <a:lnTo>
                  <a:pt x="581837" y="199110"/>
                </a:lnTo>
                <a:lnTo>
                  <a:pt x="586308" y="199682"/>
                </a:lnTo>
                <a:lnTo>
                  <a:pt x="587171" y="198170"/>
                </a:lnTo>
                <a:close/>
              </a:path>
            </a:pathLst>
          </a:custGeom>
          <a:solidFill>
            <a:srgbClr val="005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8A071D48-66FB-D9AA-4739-33AA592A5B05}"/>
              </a:ext>
            </a:extLst>
          </p:cNvPr>
          <p:cNvSpPr/>
          <p:nvPr/>
        </p:nvSpPr>
        <p:spPr>
          <a:xfrm>
            <a:off x="458814" y="3678460"/>
            <a:ext cx="582713" cy="423068"/>
          </a:xfrm>
          <a:custGeom>
            <a:avLst/>
            <a:gdLst/>
            <a:ahLst/>
            <a:cxnLst/>
            <a:rect l="l" t="t" r="r" b="b"/>
            <a:pathLst>
              <a:path w="587375" h="485775">
                <a:moveTo>
                  <a:pt x="356209" y="250291"/>
                </a:moveTo>
                <a:lnTo>
                  <a:pt x="355346" y="244678"/>
                </a:lnTo>
                <a:lnTo>
                  <a:pt x="356146" y="234657"/>
                </a:lnTo>
                <a:lnTo>
                  <a:pt x="354507" y="233921"/>
                </a:lnTo>
                <a:lnTo>
                  <a:pt x="230835" y="233921"/>
                </a:lnTo>
                <a:lnTo>
                  <a:pt x="231394" y="248361"/>
                </a:lnTo>
                <a:lnTo>
                  <a:pt x="260692" y="277850"/>
                </a:lnTo>
                <a:lnTo>
                  <a:pt x="277075" y="278079"/>
                </a:lnTo>
                <a:lnTo>
                  <a:pt x="309003" y="278079"/>
                </a:lnTo>
                <a:lnTo>
                  <a:pt x="351142" y="264655"/>
                </a:lnTo>
                <a:lnTo>
                  <a:pt x="354914" y="255714"/>
                </a:lnTo>
                <a:lnTo>
                  <a:pt x="356209" y="250291"/>
                </a:lnTo>
                <a:close/>
              </a:path>
              <a:path w="587375" h="485775">
                <a:moveTo>
                  <a:pt x="587133" y="235051"/>
                </a:moveTo>
                <a:lnTo>
                  <a:pt x="586219" y="233921"/>
                </a:lnTo>
                <a:lnTo>
                  <a:pt x="391452" y="233921"/>
                </a:lnTo>
                <a:lnTo>
                  <a:pt x="390220" y="235051"/>
                </a:lnTo>
                <a:lnTo>
                  <a:pt x="390118" y="254165"/>
                </a:lnTo>
                <a:lnTo>
                  <a:pt x="389140" y="261658"/>
                </a:lnTo>
                <a:lnTo>
                  <a:pt x="364667" y="300037"/>
                </a:lnTo>
                <a:lnTo>
                  <a:pt x="328409" y="312445"/>
                </a:lnTo>
                <a:lnTo>
                  <a:pt x="309562" y="312724"/>
                </a:lnTo>
                <a:lnTo>
                  <a:pt x="275958" y="312724"/>
                </a:lnTo>
                <a:lnTo>
                  <a:pt x="259245" y="312445"/>
                </a:lnTo>
                <a:lnTo>
                  <a:pt x="258533" y="312445"/>
                </a:lnTo>
                <a:lnTo>
                  <a:pt x="215861" y="294500"/>
                </a:lnTo>
                <a:lnTo>
                  <a:pt x="196900" y="252018"/>
                </a:lnTo>
                <a:lnTo>
                  <a:pt x="196570" y="233921"/>
                </a:lnTo>
                <a:lnTo>
                  <a:pt x="5130" y="233921"/>
                </a:lnTo>
                <a:lnTo>
                  <a:pt x="2463" y="233591"/>
                </a:lnTo>
                <a:lnTo>
                  <a:pt x="0" y="233438"/>
                </a:lnTo>
                <a:lnTo>
                  <a:pt x="0" y="435241"/>
                </a:lnTo>
                <a:lnTo>
                  <a:pt x="21501" y="471601"/>
                </a:lnTo>
                <a:lnTo>
                  <a:pt x="61252" y="485216"/>
                </a:lnTo>
                <a:lnTo>
                  <a:pt x="523481" y="485216"/>
                </a:lnTo>
                <a:lnTo>
                  <a:pt x="567677" y="469760"/>
                </a:lnTo>
                <a:lnTo>
                  <a:pt x="586917" y="429018"/>
                </a:lnTo>
                <a:lnTo>
                  <a:pt x="587032" y="381457"/>
                </a:lnTo>
                <a:lnTo>
                  <a:pt x="587082" y="312724"/>
                </a:lnTo>
                <a:lnTo>
                  <a:pt x="587133" y="235051"/>
                </a:lnTo>
                <a:close/>
              </a:path>
              <a:path w="587375" h="485775">
                <a:moveTo>
                  <a:pt x="587171" y="198170"/>
                </a:moveTo>
                <a:lnTo>
                  <a:pt x="587133" y="146545"/>
                </a:lnTo>
                <a:lnTo>
                  <a:pt x="566877" y="103301"/>
                </a:lnTo>
                <a:lnTo>
                  <a:pt x="528802" y="89204"/>
                </a:lnTo>
                <a:lnTo>
                  <a:pt x="402424" y="89204"/>
                </a:lnTo>
                <a:lnTo>
                  <a:pt x="400316" y="88138"/>
                </a:lnTo>
                <a:lnTo>
                  <a:pt x="400342" y="87299"/>
                </a:lnTo>
                <a:lnTo>
                  <a:pt x="400469" y="84099"/>
                </a:lnTo>
                <a:lnTo>
                  <a:pt x="400532" y="82626"/>
                </a:lnTo>
                <a:lnTo>
                  <a:pt x="400646" y="48247"/>
                </a:lnTo>
                <a:lnTo>
                  <a:pt x="381000" y="8496"/>
                </a:lnTo>
                <a:lnTo>
                  <a:pt x="365937" y="1828"/>
                </a:lnTo>
                <a:lnTo>
                  <a:pt x="365937" y="88303"/>
                </a:lnTo>
                <a:lnTo>
                  <a:pt x="364210" y="89204"/>
                </a:lnTo>
                <a:lnTo>
                  <a:pt x="222846" y="89204"/>
                </a:lnTo>
                <a:lnTo>
                  <a:pt x="221132" y="88303"/>
                </a:lnTo>
                <a:lnTo>
                  <a:pt x="221246" y="82626"/>
                </a:lnTo>
                <a:lnTo>
                  <a:pt x="221361" y="71932"/>
                </a:lnTo>
                <a:lnTo>
                  <a:pt x="221411" y="39306"/>
                </a:lnTo>
                <a:lnTo>
                  <a:pt x="224891" y="35775"/>
                </a:lnTo>
                <a:lnTo>
                  <a:pt x="362178" y="35775"/>
                </a:lnTo>
                <a:lnTo>
                  <a:pt x="365658" y="39306"/>
                </a:lnTo>
                <a:lnTo>
                  <a:pt x="365709" y="57454"/>
                </a:lnTo>
                <a:lnTo>
                  <a:pt x="365823" y="82626"/>
                </a:lnTo>
                <a:lnTo>
                  <a:pt x="365937" y="88303"/>
                </a:lnTo>
                <a:lnTo>
                  <a:pt x="365937" y="1828"/>
                </a:lnTo>
                <a:lnTo>
                  <a:pt x="359422" y="0"/>
                </a:lnTo>
                <a:lnTo>
                  <a:pt x="351726" y="723"/>
                </a:lnTo>
                <a:lnTo>
                  <a:pt x="231419" y="723"/>
                </a:lnTo>
                <a:lnTo>
                  <a:pt x="190982" y="26136"/>
                </a:lnTo>
                <a:lnTo>
                  <a:pt x="186436" y="52171"/>
                </a:lnTo>
                <a:lnTo>
                  <a:pt x="186537" y="82626"/>
                </a:lnTo>
                <a:lnTo>
                  <a:pt x="186601" y="87299"/>
                </a:lnTo>
                <a:lnTo>
                  <a:pt x="185572" y="89204"/>
                </a:lnTo>
                <a:lnTo>
                  <a:pt x="56134" y="89204"/>
                </a:lnTo>
                <a:lnTo>
                  <a:pt x="44919" y="90487"/>
                </a:lnTo>
                <a:lnTo>
                  <a:pt x="9321" y="116039"/>
                </a:lnTo>
                <a:lnTo>
                  <a:pt x="0" y="138264"/>
                </a:lnTo>
                <a:lnTo>
                  <a:pt x="0" y="199110"/>
                </a:lnTo>
                <a:lnTo>
                  <a:pt x="581837" y="199110"/>
                </a:lnTo>
                <a:lnTo>
                  <a:pt x="586308" y="199682"/>
                </a:lnTo>
                <a:lnTo>
                  <a:pt x="587171" y="198170"/>
                </a:lnTo>
                <a:close/>
              </a:path>
            </a:pathLst>
          </a:custGeom>
          <a:solidFill>
            <a:srgbClr val="005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5A313ABD-FA4A-D4F3-6266-F9814D913386}"/>
              </a:ext>
            </a:extLst>
          </p:cNvPr>
          <p:cNvSpPr/>
          <p:nvPr/>
        </p:nvSpPr>
        <p:spPr>
          <a:xfrm>
            <a:off x="1103923" y="782911"/>
            <a:ext cx="582713" cy="423068"/>
          </a:xfrm>
          <a:custGeom>
            <a:avLst/>
            <a:gdLst/>
            <a:ahLst/>
            <a:cxnLst/>
            <a:rect l="l" t="t" r="r" b="b"/>
            <a:pathLst>
              <a:path w="587375" h="485775">
                <a:moveTo>
                  <a:pt x="356209" y="250278"/>
                </a:moveTo>
                <a:lnTo>
                  <a:pt x="355346" y="244665"/>
                </a:lnTo>
                <a:lnTo>
                  <a:pt x="356146" y="234645"/>
                </a:lnTo>
                <a:lnTo>
                  <a:pt x="354507" y="233908"/>
                </a:lnTo>
                <a:lnTo>
                  <a:pt x="230835" y="233908"/>
                </a:lnTo>
                <a:lnTo>
                  <a:pt x="231394" y="248348"/>
                </a:lnTo>
                <a:lnTo>
                  <a:pt x="260692" y="277837"/>
                </a:lnTo>
                <a:lnTo>
                  <a:pt x="277075" y="278066"/>
                </a:lnTo>
                <a:lnTo>
                  <a:pt x="309003" y="278066"/>
                </a:lnTo>
                <a:lnTo>
                  <a:pt x="351142" y="264642"/>
                </a:lnTo>
                <a:lnTo>
                  <a:pt x="354914" y="255701"/>
                </a:lnTo>
                <a:lnTo>
                  <a:pt x="356209" y="250278"/>
                </a:lnTo>
                <a:close/>
              </a:path>
              <a:path w="587375" h="485775">
                <a:moveTo>
                  <a:pt x="587133" y="235038"/>
                </a:moveTo>
                <a:lnTo>
                  <a:pt x="586219" y="233908"/>
                </a:lnTo>
                <a:lnTo>
                  <a:pt x="391452" y="233908"/>
                </a:lnTo>
                <a:lnTo>
                  <a:pt x="390220" y="235038"/>
                </a:lnTo>
                <a:lnTo>
                  <a:pt x="390118" y="254152"/>
                </a:lnTo>
                <a:lnTo>
                  <a:pt x="389140" y="261645"/>
                </a:lnTo>
                <a:lnTo>
                  <a:pt x="364667" y="300024"/>
                </a:lnTo>
                <a:lnTo>
                  <a:pt x="328409" y="312432"/>
                </a:lnTo>
                <a:lnTo>
                  <a:pt x="309562" y="312712"/>
                </a:lnTo>
                <a:lnTo>
                  <a:pt x="275958" y="312712"/>
                </a:lnTo>
                <a:lnTo>
                  <a:pt x="259245" y="312432"/>
                </a:lnTo>
                <a:lnTo>
                  <a:pt x="258533" y="312432"/>
                </a:lnTo>
                <a:lnTo>
                  <a:pt x="215861" y="294487"/>
                </a:lnTo>
                <a:lnTo>
                  <a:pt x="196900" y="252006"/>
                </a:lnTo>
                <a:lnTo>
                  <a:pt x="196570" y="233908"/>
                </a:lnTo>
                <a:lnTo>
                  <a:pt x="5130" y="233908"/>
                </a:lnTo>
                <a:lnTo>
                  <a:pt x="2463" y="233578"/>
                </a:lnTo>
                <a:lnTo>
                  <a:pt x="0" y="233426"/>
                </a:lnTo>
                <a:lnTo>
                  <a:pt x="0" y="435229"/>
                </a:lnTo>
                <a:lnTo>
                  <a:pt x="21501" y="471589"/>
                </a:lnTo>
                <a:lnTo>
                  <a:pt x="61252" y="485203"/>
                </a:lnTo>
                <a:lnTo>
                  <a:pt x="523481" y="485203"/>
                </a:lnTo>
                <a:lnTo>
                  <a:pt x="567677" y="469734"/>
                </a:lnTo>
                <a:lnTo>
                  <a:pt x="586917" y="429006"/>
                </a:lnTo>
                <a:lnTo>
                  <a:pt x="587032" y="381444"/>
                </a:lnTo>
                <a:lnTo>
                  <a:pt x="587082" y="312712"/>
                </a:lnTo>
                <a:lnTo>
                  <a:pt x="587133" y="235038"/>
                </a:lnTo>
                <a:close/>
              </a:path>
              <a:path w="587375" h="485775">
                <a:moveTo>
                  <a:pt x="587171" y="198170"/>
                </a:moveTo>
                <a:lnTo>
                  <a:pt x="587133" y="146532"/>
                </a:lnTo>
                <a:lnTo>
                  <a:pt x="566877" y="103289"/>
                </a:lnTo>
                <a:lnTo>
                  <a:pt x="528802" y="89204"/>
                </a:lnTo>
                <a:lnTo>
                  <a:pt x="402424" y="89204"/>
                </a:lnTo>
                <a:lnTo>
                  <a:pt x="400316" y="88138"/>
                </a:lnTo>
                <a:lnTo>
                  <a:pt x="400342" y="87299"/>
                </a:lnTo>
                <a:lnTo>
                  <a:pt x="400469" y="84099"/>
                </a:lnTo>
                <a:lnTo>
                  <a:pt x="400532" y="82626"/>
                </a:lnTo>
                <a:lnTo>
                  <a:pt x="400646" y="48247"/>
                </a:lnTo>
                <a:lnTo>
                  <a:pt x="398767" y="35775"/>
                </a:lnTo>
                <a:lnTo>
                  <a:pt x="398195" y="31978"/>
                </a:lnTo>
                <a:lnTo>
                  <a:pt x="391541" y="18580"/>
                </a:lnTo>
                <a:lnTo>
                  <a:pt x="381000" y="8483"/>
                </a:lnTo>
                <a:lnTo>
                  <a:pt x="366915" y="2095"/>
                </a:lnTo>
                <a:lnTo>
                  <a:pt x="365937" y="1828"/>
                </a:lnTo>
                <a:lnTo>
                  <a:pt x="365937" y="88303"/>
                </a:lnTo>
                <a:lnTo>
                  <a:pt x="364210" y="89204"/>
                </a:lnTo>
                <a:lnTo>
                  <a:pt x="222846" y="89204"/>
                </a:lnTo>
                <a:lnTo>
                  <a:pt x="221132" y="88303"/>
                </a:lnTo>
                <a:lnTo>
                  <a:pt x="221246" y="82626"/>
                </a:lnTo>
                <a:lnTo>
                  <a:pt x="221361" y="71920"/>
                </a:lnTo>
                <a:lnTo>
                  <a:pt x="221411" y="39306"/>
                </a:lnTo>
                <a:lnTo>
                  <a:pt x="224891" y="35775"/>
                </a:lnTo>
                <a:lnTo>
                  <a:pt x="362178" y="35775"/>
                </a:lnTo>
                <a:lnTo>
                  <a:pt x="365658" y="39306"/>
                </a:lnTo>
                <a:lnTo>
                  <a:pt x="365709" y="57442"/>
                </a:lnTo>
                <a:lnTo>
                  <a:pt x="365823" y="82626"/>
                </a:lnTo>
                <a:lnTo>
                  <a:pt x="365937" y="88303"/>
                </a:lnTo>
                <a:lnTo>
                  <a:pt x="365937" y="1828"/>
                </a:lnTo>
                <a:lnTo>
                  <a:pt x="359422" y="0"/>
                </a:lnTo>
                <a:lnTo>
                  <a:pt x="351726" y="723"/>
                </a:lnTo>
                <a:lnTo>
                  <a:pt x="231419" y="723"/>
                </a:lnTo>
                <a:lnTo>
                  <a:pt x="190982" y="26123"/>
                </a:lnTo>
                <a:lnTo>
                  <a:pt x="186436" y="52158"/>
                </a:lnTo>
                <a:lnTo>
                  <a:pt x="186537" y="82626"/>
                </a:lnTo>
                <a:lnTo>
                  <a:pt x="186601" y="87299"/>
                </a:lnTo>
                <a:lnTo>
                  <a:pt x="185572" y="89204"/>
                </a:lnTo>
                <a:lnTo>
                  <a:pt x="56134" y="89204"/>
                </a:lnTo>
                <a:lnTo>
                  <a:pt x="44919" y="90474"/>
                </a:lnTo>
                <a:lnTo>
                  <a:pt x="9321" y="116027"/>
                </a:lnTo>
                <a:lnTo>
                  <a:pt x="0" y="138264"/>
                </a:lnTo>
                <a:lnTo>
                  <a:pt x="0" y="199110"/>
                </a:lnTo>
                <a:lnTo>
                  <a:pt x="581837" y="199110"/>
                </a:lnTo>
                <a:lnTo>
                  <a:pt x="586308" y="199682"/>
                </a:lnTo>
                <a:lnTo>
                  <a:pt x="587171" y="198170"/>
                </a:lnTo>
                <a:close/>
              </a:path>
            </a:pathLst>
          </a:custGeom>
          <a:solidFill>
            <a:srgbClr val="005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4E72DA9B-001F-FB04-068A-433B1330EA89}"/>
              </a:ext>
            </a:extLst>
          </p:cNvPr>
          <p:cNvSpPr/>
          <p:nvPr/>
        </p:nvSpPr>
        <p:spPr>
          <a:xfrm>
            <a:off x="1103923" y="2510593"/>
            <a:ext cx="582713" cy="423068"/>
          </a:xfrm>
          <a:custGeom>
            <a:avLst/>
            <a:gdLst/>
            <a:ahLst/>
            <a:cxnLst/>
            <a:rect l="l" t="t" r="r" b="b"/>
            <a:pathLst>
              <a:path w="587375" h="485775">
                <a:moveTo>
                  <a:pt x="356209" y="250291"/>
                </a:moveTo>
                <a:lnTo>
                  <a:pt x="355346" y="244678"/>
                </a:lnTo>
                <a:lnTo>
                  <a:pt x="356146" y="234657"/>
                </a:lnTo>
                <a:lnTo>
                  <a:pt x="354507" y="233921"/>
                </a:lnTo>
                <a:lnTo>
                  <a:pt x="230835" y="233921"/>
                </a:lnTo>
                <a:lnTo>
                  <a:pt x="231394" y="248361"/>
                </a:lnTo>
                <a:lnTo>
                  <a:pt x="260692" y="277850"/>
                </a:lnTo>
                <a:lnTo>
                  <a:pt x="277075" y="278066"/>
                </a:lnTo>
                <a:lnTo>
                  <a:pt x="309003" y="278066"/>
                </a:lnTo>
                <a:lnTo>
                  <a:pt x="351142" y="264655"/>
                </a:lnTo>
                <a:lnTo>
                  <a:pt x="354914" y="255714"/>
                </a:lnTo>
                <a:lnTo>
                  <a:pt x="356209" y="250291"/>
                </a:lnTo>
                <a:close/>
              </a:path>
              <a:path w="587375" h="485775">
                <a:moveTo>
                  <a:pt x="587133" y="235051"/>
                </a:moveTo>
                <a:lnTo>
                  <a:pt x="586219" y="233921"/>
                </a:lnTo>
                <a:lnTo>
                  <a:pt x="391452" y="233921"/>
                </a:lnTo>
                <a:lnTo>
                  <a:pt x="390220" y="235051"/>
                </a:lnTo>
                <a:lnTo>
                  <a:pt x="390118" y="254152"/>
                </a:lnTo>
                <a:lnTo>
                  <a:pt x="389140" y="261645"/>
                </a:lnTo>
                <a:lnTo>
                  <a:pt x="364667" y="300037"/>
                </a:lnTo>
                <a:lnTo>
                  <a:pt x="328409" y="312445"/>
                </a:lnTo>
                <a:lnTo>
                  <a:pt x="309562" y="312724"/>
                </a:lnTo>
                <a:lnTo>
                  <a:pt x="275958" y="312724"/>
                </a:lnTo>
                <a:lnTo>
                  <a:pt x="259245" y="312445"/>
                </a:lnTo>
                <a:lnTo>
                  <a:pt x="258533" y="312445"/>
                </a:lnTo>
                <a:lnTo>
                  <a:pt x="215861" y="294500"/>
                </a:lnTo>
                <a:lnTo>
                  <a:pt x="196900" y="252018"/>
                </a:lnTo>
                <a:lnTo>
                  <a:pt x="196570" y="233921"/>
                </a:lnTo>
                <a:lnTo>
                  <a:pt x="5130" y="233921"/>
                </a:lnTo>
                <a:lnTo>
                  <a:pt x="2463" y="233591"/>
                </a:lnTo>
                <a:lnTo>
                  <a:pt x="0" y="233438"/>
                </a:lnTo>
                <a:lnTo>
                  <a:pt x="0" y="435241"/>
                </a:lnTo>
                <a:lnTo>
                  <a:pt x="21501" y="471601"/>
                </a:lnTo>
                <a:lnTo>
                  <a:pt x="61252" y="485216"/>
                </a:lnTo>
                <a:lnTo>
                  <a:pt x="523481" y="485216"/>
                </a:lnTo>
                <a:lnTo>
                  <a:pt x="567677" y="469747"/>
                </a:lnTo>
                <a:lnTo>
                  <a:pt x="586917" y="429018"/>
                </a:lnTo>
                <a:lnTo>
                  <a:pt x="587032" y="381444"/>
                </a:lnTo>
                <a:lnTo>
                  <a:pt x="587082" y="312724"/>
                </a:lnTo>
                <a:lnTo>
                  <a:pt x="587133" y="235051"/>
                </a:lnTo>
                <a:close/>
              </a:path>
              <a:path w="587375" h="485775">
                <a:moveTo>
                  <a:pt x="587171" y="198170"/>
                </a:moveTo>
                <a:lnTo>
                  <a:pt x="587133" y="146532"/>
                </a:lnTo>
                <a:lnTo>
                  <a:pt x="566877" y="103301"/>
                </a:lnTo>
                <a:lnTo>
                  <a:pt x="528802" y="89204"/>
                </a:lnTo>
                <a:lnTo>
                  <a:pt x="402424" y="89204"/>
                </a:lnTo>
                <a:lnTo>
                  <a:pt x="400316" y="88138"/>
                </a:lnTo>
                <a:lnTo>
                  <a:pt x="400342" y="87299"/>
                </a:lnTo>
                <a:lnTo>
                  <a:pt x="400469" y="84099"/>
                </a:lnTo>
                <a:lnTo>
                  <a:pt x="400532" y="82626"/>
                </a:lnTo>
                <a:lnTo>
                  <a:pt x="400646" y="48247"/>
                </a:lnTo>
                <a:lnTo>
                  <a:pt x="381000" y="8483"/>
                </a:lnTo>
                <a:lnTo>
                  <a:pt x="365937" y="1828"/>
                </a:lnTo>
                <a:lnTo>
                  <a:pt x="365937" y="88303"/>
                </a:lnTo>
                <a:lnTo>
                  <a:pt x="364210" y="89204"/>
                </a:lnTo>
                <a:lnTo>
                  <a:pt x="222846" y="89204"/>
                </a:lnTo>
                <a:lnTo>
                  <a:pt x="221132" y="88303"/>
                </a:lnTo>
                <a:lnTo>
                  <a:pt x="221246" y="82626"/>
                </a:lnTo>
                <a:lnTo>
                  <a:pt x="221361" y="71920"/>
                </a:lnTo>
                <a:lnTo>
                  <a:pt x="221411" y="39306"/>
                </a:lnTo>
                <a:lnTo>
                  <a:pt x="224891" y="35775"/>
                </a:lnTo>
                <a:lnTo>
                  <a:pt x="362178" y="35775"/>
                </a:lnTo>
                <a:lnTo>
                  <a:pt x="365658" y="39306"/>
                </a:lnTo>
                <a:lnTo>
                  <a:pt x="365709" y="57454"/>
                </a:lnTo>
                <a:lnTo>
                  <a:pt x="365823" y="82626"/>
                </a:lnTo>
                <a:lnTo>
                  <a:pt x="365937" y="88303"/>
                </a:lnTo>
                <a:lnTo>
                  <a:pt x="365937" y="1828"/>
                </a:lnTo>
                <a:lnTo>
                  <a:pt x="359422" y="0"/>
                </a:lnTo>
                <a:lnTo>
                  <a:pt x="351726" y="723"/>
                </a:lnTo>
                <a:lnTo>
                  <a:pt x="231419" y="723"/>
                </a:lnTo>
                <a:lnTo>
                  <a:pt x="190982" y="26136"/>
                </a:lnTo>
                <a:lnTo>
                  <a:pt x="186436" y="52158"/>
                </a:lnTo>
                <a:lnTo>
                  <a:pt x="186537" y="82626"/>
                </a:lnTo>
                <a:lnTo>
                  <a:pt x="186601" y="87299"/>
                </a:lnTo>
                <a:lnTo>
                  <a:pt x="185572" y="89204"/>
                </a:lnTo>
                <a:lnTo>
                  <a:pt x="56134" y="89204"/>
                </a:lnTo>
                <a:lnTo>
                  <a:pt x="44919" y="90487"/>
                </a:lnTo>
                <a:lnTo>
                  <a:pt x="9321" y="116027"/>
                </a:lnTo>
                <a:lnTo>
                  <a:pt x="0" y="138264"/>
                </a:lnTo>
                <a:lnTo>
                  <a:pt x="0" y="199110"/>
                </a:lnTo>
                <a:lnTo>
                  <a:pt x="581837" y="199110"/>
                </a:lnTo>
                <a:lnTo>
                  <a:pt x="586308" y="199682"/>
                </a:lnTo>
                <a:lnTo>
                  <a:pt x="587171" y="198170"/>
                </a:lnTo>
                <a:close/>
              </a:path>
            </a:pathLst>
          </a:custGeom>
          <a:solidFill>
            <a:srgbClr val="005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7729632B-AAD0-D49C-A89D-F9FBEE5848D4}"/>
              </a:ext>
            </a:extLst>
          </p:cNvPr>
          <p:cNvSpPr/>
          <p:nvPr/>
        </p:nvSpPr>
        <p:spPr>
          <a:xfrm>
            <a:off x="1103923" y="4834732"/>
            <a:ext cx="582713" cy="423068"/>
          </a:xfrm>
          <a:custGeom>
            <a:avLst/>
            <a:gdLst/>
            <a:ahLst/>
            <a:cxnLst/>
            <a:rect l="l" t="t" r="r" b="b"/>
            <a:pathLst>
              <a:path w="587375" h="485775">
                <a:moveTo>
                  <a:pt x="356209" y="250291"/>
                </a:moveTo>
                <a:lnTo>
                  <a:pt x="355346" y="244678"/>
                </a:lnTo>
                <a:lnTo>
                  <a:pt x="356146" y="234657"/>
                </a:lnTo>
                <a:lnTo>
                  <a:pt x="354507" y="233921"/>
                </a:lnTo>
                <a:lnTo>
                  <a:pt x="230835" y="233921"/>
                </a:lnTo>
                <a:lnTo>
                  <a:pt x="231394" y="248361"/>
                </a:lnTo>
                <a:lnTo>
                  <a:pt x="260692" y="277850"/>
                </a:lnTo>
                <a:lnTo>
                  <a:pt x="277075" y="278066"/>
                </a:lnTo>
                <a:lnTo>
                  <a:pt x="309003" y="278066"/>
                </a:lnTo>
                <a:lnTo>
                  <a:pt x="351142" y="264655"/>
                </a:lnTo>
                <a:lnTo>
                  <a:pt x="354914" y="255714"/>
                </a:lnTo>
                <a:lnTo>
                  <a:pt x="356209" y="250291"/>
                </a:lnTo>
                <a:close/>
              </a:path>
              <a:path w="587375" h="485775">
                <a:moveTo>
                  <a:pt x="587133" y="235051"/>
                </a:moveTo>
                <a:lnTo>
                  <a:pt x="586219" y="233921"/>
                </a:lnTo>
                <a:lnTo>
                  <a:pt x="391452" y="233921"/>
                </a:lnTo>
                <a:lnTo>
                  <a:pt x="390220" y="235051"/>
                </a:lnTo>
                <a:lnTo>
                  <a:pt x="390118" y="254152"/>
                </a:lnTo>
                <a:lnTo>
                  <a:pt x="389140" y="261645"/>
                </a:lnTo>
                <a:lnTo>
                  <a:pt x="364667" y="300037"/>
                </a:lnTo>
                <a:lnTo>
                  <a:pt x="328409" y="312445"/>
                </a:lnTo>
                <a:lnTo>
                  <a:pt x="309562" y="312724"/>
                </a:lnTo>
                <a:lnTo>
                  <a:pt x="275958" y="312724"/>
                </a:lnTo>
                <a:lnTo>
                  <a:pt x="259245" y="312445"/>
                </a:lnTo>
                <a:lnTo>
                  <a:pt x="258533" y="312445"/>
                </a:lnTo>
                <a:lnTo>
                  <a:pt x="215861" y="294500"/>
                </a:lnTo>
                <a:lnTo>
                  <a:pt x="196900" y="252018"/>
                </a:lnTo>
                <a:lnTo>
                  <a:pt x="196570" y="233921"/>
                </a:lnTo>
                <a:lnTo>
                  <a:pt x="5130" y="233921"/>
                </a:lnTo>
                <a:lnTo>
                  <a:pt x="2463" y="233591"/>
                </a:lnTo>
                <a:lnTo>
                  <a:pt x="0" y="233438"/>
                </a:lnTo>
                <a:lnTo>
                  <a:pt x="0" y="435241"/>
                </a:lnTo>
                <a:lnTo>
                  <a:pt x="21501" y="471601"/>
                </a:lnTo>
                <a:lnTo>
                  <a:pt x="61252" y="485216"/>
                </a:lnTo>
                <a:lnTo>
                  <a:pt x="523481" y="485216"/>
                </a:lnTo>
                <a:lnTo>
                  <a:pt x="567677" y="469747"/>
                </a:lnTo>
                <a:lnTo>
                  <a:pt x="586917" y="429018"/>
                </a:lnTo>
                <a:lnTo>
                  <a:pt x="587032" y="381444"/>
                </a:lnTo>
                <a:lnTo>
                  <a:pt x="587082" y="312724"/>
                </a:lnTo>
                <a:lnTo>
                  <a:pt x="587133" y="235051"/>
                </a:lnTo>
                <a:close/>
              </a:path>
              <a:path w="587375" h="485775">
                <a:moveTo>
                  <a:pt x="587171" y="198170"/>
                </a:moveTo>
                <a:lnTo>
                  <a:pt x="587133" y="146532"/>
                </a:lnTo>
                <a:lnTo>
                  <a:pt x="566877" y="103301"/>
                </a:lnTo>
                <a:lnTo>
                  <a:pt x="528802" y="89204"/>
                </a:lnTo>
                <a:lnTo>
                  <a:pt x="402424" y="89204"/>
                </a:lnTo>
                <a:lnTo>
                  <a:pt x="400316" y="88138"/>
                </a:lnTo>
                <a:lnTo>
                  <a:pt x="400342" y="87299"/>
                </a:lnTo>
                <a:lnTo>
                  <a:pt x="400469" y="84099"/>
                </a:lnTo>
                <a:lnTo>
                  <a:pt x="400532" y="82626"/>
                </a:lnTo>
                <a:lnTo>
                  <a:pt x="400646" y="48247"/>
                </a:lnTo>
                <a:lnTo>
                  <a:pt x="381000" y="8483"/>
                </a:lnTo>
                <a:lnTo>
                  <a:pt x="365937" y="1828"/>
                </a:lnTo>
                <a:lnTo>
                  <a:pt x="365937" y="88303"/>
                </a:lnTo>
                <a:lnTo>
                  <a:pt x="364210" y="89204"/>
                </a:lnTo>
                <a:lnTo>
                  <a:pt x="222846" y="89204"/>
                </a:lnTo>
                <a:lnTo>
                  <a:pt x="221132" y="88303"/>
                </a:lnTo>
                <a:lnTo>
                  <a:pt x="221246" y="82626"/>
                </a:lnTo>
                <a:lnTo>
                  <a:pt x="221361" y="71920"/>
                </a:lnTo>
                <a:lnTo>
                  <a:pt x="221411" y="39306"/>
                </a:lnTo>
                <a:lnTo>
                  <a:pt x="224891" y="35775"/>
                </a:lnTo>
                <a:lnTo>
                  <a:pt x="362178" y="35775"/>
                </a:lnTo>
                <a:lnTo>
                  <a:pt x="365658" y="39306"/>
                </a:lnTo>
                <a:lnTo>
                  <a:pt x="365709" y="57454"/>
                </a:lnTo>
                <a:lnTo>
                  <a:pt x="365823" y="82626"/>
                </a:lnTo>
                <a:lnTo>
                  <a:pt x="365937" y="88303"/>
                </a:lnTo>
                <a:lnTo>
                  <a:pt x="365937" y="1828"/>
                </a:lnTo>
                <a:lnTo>
                  <a:pt x="359422" y="0"/>
                </a:lnTo>
                <a:lnTo>
                  <a:pt x="351726" y="723"/>
                </a:lnTo>
                <a:lnTo>
                  <a:pt x="231419" y="723"/>
                </a:lnTo>
                <a:lnTo>
                  <a:pt x="190982" y="26136"/>
                </a:lnTo>
                <a:lnTo>
                  <a:pt x="186436" y="52171"/>
                </a:lnTo>
                <a:lnTo>
                  <a:pt x="186537" y="82626"/>
                </a:lnTo>
                <a:lnTo>
                  <a:pt x="186601" y="87299"/>
                </a:lnTo>
                <a:lnTo>
                  <a:pt x="185572" y="89204"/>
                </a:lnTo>
                <a:lnTo>
                  <a:pt x="56134" y="89204"/>
                </a:lnTo>
                <a:lnTo>
                  <a:pt x="44919" y="90487"/>
                </a:lnTo>
                <a:lnTo>
                  <a:pt x="9321" y="116027"/>
                </a:lnTo>
                <a:lnTo>
                  <a:pt x="0" y="138264"/>
                </a:lnTo>
                <a:lnTo>
                  <a:pt x="0" y="199110"/>
                </a:lnTo>
                <a:lnTo>
                  <a:pt x="581837" y="199110"/>
                </a:lnTo>
                <a:lnTo>
                  <a:pt x="586308" y="199682"/>
                </a:lnTo>
                <a:lnTo>
                  <a:pt x="587171" y="198170"/>
                </a:lnTo>
                <a:close/>
              </a:path>
            </a:pathLst>
          </a:custGeom>
          <a:solidFill>
            <a:srgbClr val="005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id="{7244D109-2A7A-FF2E-E207-C60177FD10D2}"/>
              </a:ext>
            </a:extLst>
          </p:cNvPr>
          <p:cNvSpPr/>
          <p:nvPr/>
        </p:nvSpPr>
        <p:spPr>
          <a:xfrm>
            <a:off x="1103923" y="1356417"/>
            <a:ext cx="582713" cy="423068"/>
          </a:xfrm>
          <a:custGeom>
            <a:avLst/>
            <a:gdLst/>
            <a:ahLst/>
            <a:cxnLst/>
            <a:rect l="l" t="t" r="r" b="b"/>
            <a:pathLst>
              <a:path w="587375" h="485775">
                <a:moveTo>
                  <a:pt x="356209" y="250291"/>
                </a:moveTo>
                <a:lnTo>
                  <a:pt x="355346" y="244678"/>
                </a:lnTo>
                <a:lnTo>
                  <a:pt x="356146" y="234657"/>
                </a:lnTo>
                <a:lnTo>
                  <a:pt x="354507" y="233921"/>
                </a:lnTo>
                <a:lnTo>
                  <a:pt x="230835" y="233921"/>
                </a:lnTo>
                <a:lnTo>
                  <a:pt x="231394" y="248361"/>
                </a:lnTo>
                <a:lnTo>
                  <a:pt x="260692" y="277850"/>
                </a:lnTo>
                <a:lnTo>
                  <a:pt x="277075" y="278066"/>
                </a:lnTo>
                <a:lnTo>
                  <a:pt x="309003" y="278066"/>
                </a:lnTo>
                <a:lnTo>
                  <a:pt x="351142" y="264655"/>
                </a:lnTo>
                <a:lnTo>
                  <a:pt x="354914" y="255714"/>
                </a:lnTo>
                <a:lnTo>
                  <a:pt x="356209" y="250291"/>
                </a:lnTo>
                <a:close/>
              </a:path>
              <a:path w="587375" h="485775">
                <a:moveTo>
                  <a:pt x="587133" y="235051"/>
                </a:moveTo>
                <a:lnTo>
                  <a:pt x="586219" y="233921"/>
                </a:lnTo>
                <a:lnTo>
                  <a:pt x="391452" y="233921"/>
                </a:lnTo>
                <a:lnTo>
                  <a:pt x="390220" y="235051"/>
                </a:lnTo>
                <a:lnTo>
                  <a:pt x="390118" y="254152"/>
                </a:lnTo>
                <a:lnTo>
                  <a:pt x="389140" y="261645"/>
                </a:lnTo>
                <a:lnTo>
                  <a:pt x="364667" y="300037"/>
                </a:lnTo>
                <a:lnTo>
                  <a:pt x="328409" y="312445"/>
                </a:lnTo>
                <a:lnTo>
                  <a:pt x="309562" y="312724"/>
                </a:lnTo>
                <a:lnTo>
                  <a:pt x="275958" y="312724"/>
                </a:lnTo>
                <a:lnTo>
                  <a:pt x="259245" y="312445"/>
                </a:lnTo>
                <a:lnTo>
                  <a:pt x="258533" y="312445"/>
                </a:lnTo>
                <a:lnTo>
                  <a:pt x="215861" y="294500"/>
                </a:lnTo>
                <a:lnTo>
                  <a:pt x="196900" y="252018"/>
                </a:lnTo>
                <a:lnTo>
                  <a:pt x="196570" y="233921"/>
                </a:lnTo>
                <a:lnTo>
                  <a:pt x="5130" y="233921"/>
                </a:lnTo>
                <a:lnTo>
                  <a:pt x="2463" y="233591"/>
                </a:lnTo>
                <a:lnTo>
                  <a:pt x="0" y="233438"/>
                </a:lnTo>
                <a:lnTo>
                  <a:pt x="0" y="435241"/>
                </a:lnTo>
                <a:lnTo>
                  <a:pt x="21501" y="471601"/>
                </a:lnTo>
                <a:lnTo>
                  <a:pt x="61252" y="485216"/>
                </a:lnTo>
                <a:lnTo>
                  <a:pt x="523481" y="485216"/>
                </a:lnTo>
                <a:lnTo>
                  <a:pt x="567677" y="469747"/>
                </a:lnTo>
                <a:lnTo>
                  <a:pt x="586917" y="429018"/>
                </a:lnTo>
                <a:lnTo>
                  <a:pt x="587032" y="381444"/>
                </a:lnTo>
                <a:lnTo>
                  <a:pt x="587082" y="312724"/>
                </a:lnTo>
                <a:lnTo>
                  <a:pt x="587133" y="235051"/>
                </a:lnTo>
                <a:close/>
              </a:path>
              <a:path w="587375" h="485775">
                <a:moveTo>
                  <a:pt x="587171" y="198170"/>
                </a:moveTo>
                <a:lnTo>
                  <a:pt x="587133" y="146532"/>
                </a:lnTo>
                <a:lnTo>
                  <a:pt x="566877" y="103301"/>
                </a:lnTo>
                <a:lnTo>
                  <a:pt x="528802" y="89204"/>
                </a:lnTo>
                <a:lnTo>
                  <a:pt x="402424" y="89204"/>
                </a:lnTo>
                <a:lnTo>
                  <a:pt x="400316" y="88138"/>
                </a:lnTo>
                <a:lnTo>
                  <a:pt x="400342" y="87299"/>
                </a:lnTo>
                <a:lnTo>
                  <a:pt x="400469" y="84099"/>
                </a:lnTo>
                <a:lnTo>
                  <a:pt x="400532" y="82626"/>
                </a:lnTo>
                <a:lnTo>
                  <a:pt x="400646" y="48247"/>
                </a:lnTo>
                <a:lnTo>
                  <a:pt x="381000" y="8483"/>
                </a:lnTo>
                <a:lnTo>
                  <a:pt x="365937" y="1828"/>
                </a:lnTo>
                <a:lnTo>
                  <a:pt x="365937" y="88303"/>
                </a:lnTo>
                <a:lnTo>
                  <a:pt x="364210" y="89204"/>
                </a:lnTo>
                <a:lnTo>
                  <a:pt x="222846" y="89204"/>
                </a:lnTo>
                <a:lnTo>
                  <a:pt x="221132" y="88303"/>
                </a:lnTo>
                <a:lnTo>
                  <a:pt x="221246" y="82626"/>
                </a:lnTo>
                <a:lnTo>
                  <a:pt x="221361" y="71920"/>
                </a:lnTo>
                <a:lnTo>
                  <a:pt x="221411" y="39306"/>
                </a:lnTo>
                <a:lnTo>
                  <a:pt x="224891" y="35775"/>
                </a:lnTo>
                <a:lnTo>
                  <a:pt x="362178" y="35775"/>
                </a:lnTo>
                <a:lnTo>
                  <a:pt x="365658" y="39306"/>
                </a:lnTo>
                <a:lnTo>
                  <a:pt x="365709" y="57454"/>
                </a:lnTo>
                <a:lnTo>
                  <a:pt x="365823" y="82626"/>
                </a:lnTo>
                <a:lnTo>
                  <a:pt x="365937" y="88303"/>
                </a:lnTo>
                <a:lnTo>
                  <a:pt x="365937" y="1828"/>
                </a:lnTo>
                <a:lnTo>
                  <a:pt x="359422" y="0"/>
                </a:lnTo>
                <a:lnTo>
                  <a:pt x="351726" y="723"/>
                </a:lnTo>
                <a:lnTo>
                  <a:pt x="231419" y="723"/>
                </a:lnTo>
                <a:lnTo>
                  <a:pt x="190982" y="26136"/>
                </a:lnTo>
                <a:lnTo>
                  <a:pt x="186436" y="52158"/>
                </a:lnTo>
                <a:lnTo>
                  <a:pt x="186537" y="82626"/>
                </a:lnTo>
                <a:lnTo>
                  <a:pt x="186601" y="87299"/>
                </a:lnTo>
                <a:lnTo>
                  <a:pt x="185572" y="89204"/>
                </a:lnTo>
                <a:lnTo>
                  <a:pt x="56134" y="89204"/>
                </a:lnTo>
                <a:lnTo>
                  <a:pt x="44919" y="90487"/>
                </a:lnTo>
                <a:lnTo>
                  <a:pt x="9321" y="116027"/>
                </a:lnTo>
                <a:lnTo>
                  <a:pt x="0" y="138264"/>
                </a:lnTo>
                <a:lnTo>
                  <a:pt x="0" y="199110"/>
                </a:lnTo>
                <a:lnTo>
                  <a:pt x="581837" y="199110"/>
                </a:lnTo>
                <a:lnTo>
                  <a:pt x="586308" y="199682"/>
                </a:lnTo>
                <a:lnTo>
                  <a:pt x="587171" y="198170"/>
                </a:lnTo>
                <a:close/>
              </a:path>
            </a:pathLst>
          </a:custGeom>
          <a:solidFill>
            <a:srgbClr val="005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7">
            <a:extLst>
              <a:ext uri="{FF2B5EF4-FFF2-40B4-BE49-F238E27FC236}">
                <a16:creationId xmlns:a16="http://schemas.microsoft.com/office/drawing/2014/main" id="{5301FE6A-EACA-E108-03C1-71214153C9C7}"/>
              </a:ext>
            </a:extLst>
          </p:cNvPr>
          <p:cNvSpPr/>
          <p:nvPr/>
        </p:nvSpPr>
        <p:spPr>
          <a:xfrm>
            <a:off x="1103923" y="3084113"/>
            <a:ext cx="582713" cy="423068"/>
          </a:xfrm>
          <a:custGeom>
            <a:avLst/>
            <a:gdLst/>
            <a:ahLst/>
            <a:cxnLst/>
            <a:rect l="l" t="t" r="r" b="b"/>
            <a:pathLst>
              <a:path w="587375" h="485775">
                <a:moveTo>
                  <a:pt x="356209" y="250278"/>
                </a:moveTo>
                <a:lnTo>
                  <a:pt x="355346" y="244665"/>
                </a:lnTo>
                <a:lnTo>
                  <a:pt x="356146" y="234645"/>
                </a:lnTo>
                <a:lnTo>
                  <a:pt x="354507" y="233908"/>
                </a:lnTo>
                <a:lnTo>
                  <a:pt x="230835" y="233908"/>
                </a:lnTo>
                <a:lnTo>
                  <a:pt x="231394" y="248348"/>
                </a:lnTo>
                <a:lnTo>
                  <a:pt x="260692" y="277837"/>
                </a:lnTo>
                <a:lnTo>
                  <a:pt x="277075" y="278066"/>
                </a:lnTo>
                <a:lnTo>
                  <a:pt x="309003" y="278066"/>
                </a:lnTo>
                <a:lnTo>
                  <a:pt x="351142" y="264642"/>
                </a:lnTo>
                <a:lnTo>
                  <a:pt x="354914" y="255701"/>
                </a:lnTo>
                <a:lnTo>
                  <a:pt x="356209" y="250278"/>
                </a:lnTo>
                <a:close/>
              </a:path>
              <a:path w="587375" h="485775">
                <a:moveTo>
                  <a:pt x="587133" y="235038"/>
                </a:moveTo>
                <a:lnTo>
                  <a:pt x="586219" y="233908"/>
                </a:lnTo>
                <a:lnTo>
                  <a:pt x="391452" y="233908"/>
                </a:lnTo>
                <a:lnTo>
                  <a:pt x="390220" y="235038"/>
                </a:lnTo>
                <a:lnTo>
                  <a:pt x="390118" y="254152"/>
                </a:lnTo>
                <a:lnTo>
                  <a:pt x="389140" y="261645"/>
                </a:lnTo>
                <a:lnTo>
                  <a:pt x="364667" y="300024"/>
                </a:lnTo>
                <a:lnTo>
                  <a:pt x="328409" y="312432"/>
                </a:lnTo>
                <a:lnTo>
                  <a:pt x="309562" y="312712"/>
                </a:lnTo>
                <a:lnTo>
                  <a:pt x="275958" y="312712"/>
                </a:lnTo>
                <a:lnTo>
                  <a:pt x="259245" y="312432"/>
                </a:lnTo>
                <a:lnTo>
                  <a:pt x="258533" y="312432"/>
                </a:lnTo>
                <a:lnTo>
                  <a:pt x="215861" y="294487"/>
                </a:lnTo>
                <a:lnTo>
                  <a:pt x="196900" y="252006"/>
                </a:lnTo>
                <a:lnTo>
                  <a:pt x="196570" y="233908"/>
                </a:lnTo>
                <a:lnTo>
                  <a:pt x="5130" y="233908"/>
                </a:lnTo>
                <a:lnTo>
                  <a:pt x="2463" y="233578"/>
                </a:lnTo>
                <a:lnTo>
                  <a:pt x="0" y="233426"/>
                </a:lnTo>
                <a:lnTo>
                  <a:pt x="0" y="435229"/>
                </a:lnTo>
                <a:lnTo>
                  <a:pt x="21501" y="471589"/>
                </a:lnTo>
                <a:lnTo>
                  <a:pt x="61252" y="485203"/>
                </a:lnTo>
                <a:lnTo>
                  <a:pt x="523481" y="485203"/>
                </a:lnTo>
                <a:lnTo>
                  <a:pt x="567677" y="469747"/>
                </a:lnTo>
                <a:lnTo>
                  <a:pt x="586917" y="429006"/>
                </a:lnTo>
                <a:lnTo>
                  <a:pt x="587032" y="381444"/>
                </a:lnTo>
                <a:lnTo>
                  <a:pt x="587082" y="312712"/>
                </a:lnTo>
                <a:lnTo>
                  <a:pt x="587133" y="235038"/>
                </a:lnTo>
                <a:close/>
              </a:path>
              <a:path w="587375" h="485775">
                <a:moveTo>
                  <a:pt x="587171" y="198170"/>
                </a:moveTo>
                <a:lnTo>
                  <a:pt x="587133" y="146532"/>
                </a:lnTo>
                <a:lnTo>
                  <a:pt x="566877" y="103289"/>
                </a:lnTo>
                <a:lnTo>
                  <a:pt x="528802" y="89204"/>
                </a:lnTo>
                <a:lnTo>
                  <a:pt x="402424" y="89204"/>
                </a:lnTo>
                <a:lnTo>
                  <a:pt x="400316" y="88138"/>
                </a:lnTo>
                <a:lnTo>
                  <a:pt x="400342" y="87299"/>
                </a:lnTo>
                <a:lnTo>
                  <a:pt x="400469" y="84099"/>
                </a:lnTo>
                <a:lnTo>
                  <a:pt x="400532" y="82626"/>
                </a:lnTo>
                <a:lnTo>
                  <a:pt x="400646" y="48247"/>
                </a:lnTo>
                <a:lnTo>
                  <a:pt x="398767" y="35775"/>
                </a:lnTo>
                <a:lnTo>
                  <a:pt x="398195" y="31978"/>
                </a:lnTo>
                <a:lnTo>
                  <a:pt x="391541" y="18580"/>
                </a:lnTo>
                <a:lnTo>
                  <a:pt x="381000" y="8483"/>
                </a:lnTo>
                <a:lnTo>
                  <a:pt x="366915" y="2095"/>
                </a:lnTo>
                <a:lnTo>
                  <a:pt x="365937" y="1828"/>
                </a:lnTo>
                <a:lnTo>
                  <a:pt x="365937" y="88303"/>
                </a:lnTo>
                <a:lnTo>
                  <a:pt x="364210" y="89204"/>
                </a:lnTo>
                <a:lnTo>
                  <a:pt x="222846" y="89204"/>
                </a:lnTo>
                <a:lnTo>
                  <a:pt x="221132" y="88303"/>
                </a:lnTo>
                <a:lnTo>
                  <a:pt x="221246" y="82626"/>
                </a:lnTo>
                <a:lnTo>
                  <a:pt x="221361" y="71920"/>
                </a:lnTo>
                <a:lnTo>
                  <a:pt x="221411" y="39306"/>
                </a:lnTo>
                <a:lnTo>
                  <a:pt x="224891" y="35775"/>
                </a:lnTo>
                <a:lnTo>
                  <a:pt x="362178" y="35775"/>
                </a:lnTo>
                <a:lnTo>
                  <a:pt x="365658" y="39306"/>
                </a:lnTo>
                <a:lnTo>
                  <a:pt x="365709" y="57442"/>
                </a:lnTo>
                <a:lnTo>
                  <a:pt x="365823" y="82626"/>
                </a:lnTo>
                <a:lnTo>
                  <a:pt x="365937" y="88303"/>
                </a:lnTo>
                <a:lnTo>
                  <a:pt x="365937" y="1828"/>
                </a:lnTo>
                <a:lnTo>
                  <a:pt x="359422" y="0"/>
                </a:lnTo>
                <a:lnTo>
                  <a:pt x="351726" y="723"/>
                </a:lnTo>
                <a:lnTo>
                  <a:pt x="231419" y="723"/>
                </a:lnTo>
                <a:lnTo>
                  <a:pt x="190982" y="26123"/>
                </a:lnTo>
                <a:lnTo>
                  <a:pt x="186436" y="52158"/>
                </a:lnTo>
                <a:lnTo>
                  <a:pt x="186537" y="82626"/>
                </a:lnTo>
                <a:lnTo>
                  <a:pt x="186601" y="87299"/>
                </a:lnTo>
                <a:lnTo>
                  <a:pt x="185572" y="89204"/>
                </a:lnTo>
                <a:lnTo>
                  <a:pt x="56134" y="89204"/>
                </a:lnTo>
                <a:lnTo>
                  <a:pt x="44919" y="90474"/>
                </a:lnTo>
                <a:lnTo>
                  <a:pt x="9321" y="116027"/>
                </a:lnTo>
                <a:lnTo>
                  <a:pt x="0" y="138264"/>
                </a:lnTo>
                <a:lnTo>
                  <a:pt x="0" y="199110"/>
                </a:lnTo>
                <a:lnTo>
                  <a:pt x="581837" y="199110"/>
                </a:lnTo>
                <a:lnTo>
                  <a:pt x="586308" y="199682"/>
                </a:lnTo>
                <a:lnTo>
                  <a:pt x="587171" y="198170"/>
                </a:lnTo>
                <a:close/>
              </a:path>
            </a:pathLst>
          </a:custGeom>
          <a:solidFill>
            <a:srgbClr val="005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9">
            <a:extLst>
              <a:ext uri="{FF2B5EF4-FFF2-40B4-BE49-F238E27FC236}">
                <a16:creationId xmlns:a16="http://schemas.microsoft.com/office/drawing/2014/main" id="{EB710634-98E0-C8EB-AD77-826297CE5539}"/>
              </a:ext>
            </a:extLst>
          </p:cNvPr>
          <p:cNvSpPr/>
          <p:nvPr/>
        </p:nvSpPr>
        <p:spPr>
          <a:xfrm>
            <a:off x="1103923" y="1925377"/>
            <a:ext cx="582713" cy="423068"/>
          </a:xfrm>
          <a:custGeom>
            <a:avLst/>
            <a:gdLst/>
            <a:ahLst/>
            <a:cxnLst/>
            <a:rect l="l" t="t" r="r" b="b"/>
            <a:pathLst>
              <a:path w="587375" h="485775">
                <a:moveTo>
                  <a:pt x="356209" y="250291"/>
                </a:moveTo>
                <a:lnTo>
                  <a:pt x="355346" y="244678"/>
                </a:lnTo>
                <a:lnTo>
                  <a:pt x="356146" y="234657"/>
                </a:lnTo>
                <a:lnTo>
                  <a:pt x="354507" y="233921"/>
                </a:lnTo>
                <a:lnTo>
                  <a:pt x="230835" y="233921"/>
                </a:lnTo>
                <a:lnTo>
                  <a:pt x="231394" y="248361"/>
                </a:lnTo>
                <a:lnTo>
                  <a:pt x="260692" y="277850"/>
                </a:lnTo>
                <a:lnTo>
                  <a:pt x="277075" y="278066"/>
                </a:lnTo>
                <a:lnTo>
                  <a:pt x="309003" y="278066"/>
                </a:lnTo>
                <a:lnTo>
                  <a:pt x="351142" y="264655"/>
                </a:lnTo>
                <a:lnTo>
                  <a:pt x="354914" y="255714"/>
                </a:lnTo>
                <a:lnTo>
                  <a:pt x="356209" y="250291"/>
                </a:lnTo>
                <a:close/>
              </a:path>
              <a:path w="587375" h="485775">
                <a:moveTo>
                  <a:pt x="587133" y="235051"/>
                </a:moveTo>
                <a:lnTo>
                  <a:pt x="586219" y="233921"/>
                </a:lnTo>
                <a:lnTo>
                  <a:pt x="391452" y="233921"/>
                </a:lnTo>
                <a:lnTo>
                  <a:pt x="390220" y="235051"/>
                </a:lnTo>
                <a:lnTo>
                  <a:pt x="390118" y="254152"/>
                </a:lnTo>
                <a:lnTo>
                  <a:pt x="389140" y="261645"/>
                </a:lnTo>
                <a:lnTo>
                  <a:pt x="364667" y="300037"/>
                </a:lnTo>
                <a:lnTo>
                  <a:pt x="328409" y="312445"/>
                </a:lnTo>
                <a:lnTo>
                  <a:pt x="309562" y="312724"/>
                </a:lnTo>
                <a:lnTo>
                  <a:pt x="275958" y="312724"/>
                </a:lnTo>
                <a:lnTo>
                  <a:pt x="259245" y="312445"/>
                </a:lnTo>
                <a:lnTo>
                  <a:pt x="258533" y="312445"/>
                </a:lnTo>
                <a:lnTo>
                  <a:pt x="215861" y="294500"/>
                </a:lnTo>
                <a:lnTo>
                  <a:pt x="196900" y="252018"/>
                </a:lnTo>
                <a:lnTo>
                  <a:pt x="196570" y="233921"/>
                </a:lnTo>
                <a:lnTo>
                  <a:pt x="5130" y="233921"/>
                </a:lnTo>
                <a:lnTo>
                  <a:pt x="2463" y="233591"/>
                </a:lnTo>
                <a:lnTo>
                  <a:pt x="0" y="233438"/>
                </a:lnTo>
                <a:lnTo>
                  <a:pt x="0" y="435241"/>
                </a:lnTo>
                <a:lnTo>
                  <a:pt x="21501" y="471601"/>
                </a:lnTo>
                <a:lnTo>
                  <a:pt x="61252" y="485216"/>
                </a:lnTo>
                <a:lnTo>
                  <a:pt x="523481" y="485216"/>
                </a:lnTo>
                <a:lnTo>
                  <a:pt x="567677" y="469747"/>
                </a:lnTo>
                <a:lnTo>
                  <a:pt x="586917" y="429018"/>
                </a:lnTo>
                <a:lnTo>
                  <a:pt x="587032" y="381444"/>
                </a:lnTo>
                <a:lnTo>
                  <a:pt x="587082" y="312724"/>
                </a:lnTo>
                <a:lnTo>
                  <a:pt x="587133" y="235051"/>
                </a:lnTo>
                <a:close/>
              </a:path>
              <a:path w="587375" h="485775">
                <a:moveTo>
                  <a:pt x="587171" y="198170"/>
                </a:moveTo>
                <a:lnTo>
                  <a:pt x="587133" y="146532"/>
                </a:lnTo>
                <a:lnTo>
                  <a:pt x="566877" y="103301"/>
                </a:lnTo>
                <a:lnTo>
                  <a:pt x="528802" y="89204"/>
                </a:lnTo>
                <a:lnTo>
                  <a:pt x="402424" y="89204"/>
                </a:lnTo>
                <a:lnTo>
                  <a:pt x="400316" y="88138"/>
                </a:lnTo>
                <a:lnTo>
                  <a:pt x="400342" y="87299"/>
                </a:lnTo>
                <a:lnTo>
                  <a:pt x="400469" y="84099"/>
                </a:lnTo>
                <a:lnTo>
                  <a:pt x="400532" y="82626"/>
                </a:lnTo>
                <a:lnTo>
                  <a:pt x="400646" y="48247"/>
                </a:lnTo>
                <a:lnTo>
                  <a:pt x="381000" y="8483"/>
                </a:lnTo>
                <a:lnTo>
                  <a:pt x="365937" y="1828"/>
                </a:lnTo>
                <a:lnTo>
                  <a:pt x="365937" y="88303"/>
                </a:lnTo>
                <a:lnTo>
                  <a:pt x="364210" y="89204"/>
                </a:lnTo>
                <a:lnTo>
                  <a:pt x="222846" y="89204"/>
                </a:lnTo>
                <a:lnTo>
                  <a:pt x="221132" y="88303"/>
                </a:lnTo>
                <a:lnTo>
                  <a:pt x="221246" y="82626"/>
                </a:lnTo>
                <a:lnTo>
                  <a:pt x="221361" y="71920"/>
                </a:lnTo>
                <a:lnTo>
                  <a:pt x="221411" y="39306"/>
                </a:lnTo>
                <a:lnTo>
                  <a:pt x="224891" y="35775"/>
                </a:lnTo>
                <a:lnTo>
                  <a:pt x="362178" y="35775"/>
                </a:lnTo>
                <a:lnTo>
                  <a:pt x="365658" y="39306"/>
                </a:lnTo>
                <a:lnTo>
                  <a:pt x="365709" y="57454"/>
                </a:lnTo>
                <a:lnTo>
                  <a:pt x="365823" y="82626"/>
                </a:lnTo>
                <a:lnTo>
                  <a:pt x="365937" y="88303"/>
                </a:lnTo>
                <a:lnTo>
                  <a:pt x="365937" y="1828"/>
                </a:lnTo>
                <a:lnTo>
                  <a:pt x="359422" y="0"/>
                </a:lnTo>
                <a:lnTo>
                  <a:pt x="351726" y="723"/>
                </a:lnTo>
                <a:lnTo>
                  <a:pt x="231419" y="723"/>
                </a:lnTo>
                <a:lnTo>
                  <a:pt x="190982" y="26136"/>
                </a:lnTo>
                <a:lnTo>
                  <a:pt x="186436" y="52158"/>
                </a:lnTo>
                <a:lnTo>
                  <a:pt x="186537" y="82626"/>
                </a:lnTo>
                <a:lnTo>
                  <a:pt x="186601" y="87299"/>
                </a:lnTo>
                <a:lnTo>
                  <a:pt x="185572" y="89204"/>
                </a:lnTo>
                <a:lnTo>
                  <a:pt x="56134" y="89204"/>
                </a:lnTo>
                <a:lnTo>
                  <a:pt x="44919" y="90487"/>
                </a:lnTo>
                <a:lnTo>
                  <a:pt x="9321" y="116027"/>
                </a:lnTo>
                <a:lnTo>
                  <a:pt x="0" y="138264"/>
                </a:lnTo>
                <a:lnTo>
                  <a:pt x="0" y="199110"/>
                </a:lnTo>
                <a:lnTo>
                  <a:pt x="581837" y="199110"/>
                </a:lnTo>
                <a:lnTo>
                  <a:pt x="586308" y="199682"/>
                </a:lnTo>
                <a:lnTo>
                  <a:pt x="587171" y="198170"/>
                </a:lnTo>
                <a:close/>
              </a:path>
            </a:pathLst>
          </a:custGeom>
          <a:solidFill>
            <a:srgbClr val="005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0">
            <a:extLst>
              <a:ext uri="{FF2B5EF4-FFF2-40B4-BE49-F238E27FC236}">
                <a16:creationId xmlns:a16="http://schemas.microsoft.com/office/drawing/2014/main" id="{7A7331BE-115C-E2DA-6381-9F90570AA9F0}"/>
              </a:ext>
            </a:extLst>
          </p:cNvPr>
          <p:cNvSpPr/>
          <p:nvPr/>
        </p:nvSpPr>
        <p:spPr>
          <a:xfrm>
            <a:off x="1103923" y="4249515"/>
            <a:ext cx="582713" cy="423068"/>
          </a:xfrm>
          <a:custGeom>
            <a:avLst/>
            <a:gdLst/>
            <a:ahLst/>
            <a:cxnLst/>
            <a:rect l="l" t="t" r="r" b="b"/>
            <a:pathLst>
              <a:path w="587375" h="485775">
                <a:moveTo>
                  <a:pt x="356209" y="250291"/>
                </a:moveTo>
                <a:lnTo>
                  <a:pt x="355346" y="244678"/>
                </a:lnTo>
                <a:lnTo>
                  <a:pt x="356146" y="234657"/>
                </a:lnTo>
                <a:lnTo>
                  <a:pt x="354507" y="233921"/>
                </a:lnTo>
                <a:lnTo>
                  <a:pt x="230835" y="233921"/>
                </a:lnTo>
                <a:lnTo>
                  <a:pt x="231394" y="248361"/>
                </a:lnTo>
                <a:lnTo>
                  <a:pt x="260692" y="277850"/>
                </a:lnTo>
                <a:lnTo>
                  <a:pt x="277075" y="278066"/>
                </a:lnTo>
                <a:lnTo>
                  <a:pt x="309003" y="278066"/>
                </a:lnTo>
                <a:lnTo>
                  <a:pt x="351142" y="264655"/>
                </a:lnTo>
                <a:lnTo>
                  <a:pt x="354914" y="255714"/>
                </a:lnTo>
                <a:lnTo>
                  <a:pt x="356209" y="250291"/>
                </a:lnTo>
                <a:close/>
              </a:path>
              <a:path w="587375" h="485775">
                <a:moveTo>
                  <a:pt x="587133" y="235051"/>
                </a:moveTo>
                <a:lnTo>
                  <a:pt x="586219" y="233921"/>
                </a:lnTo>
                <a:lnTo>
                  <a:pt x="391439" y="233921"/>
                </a:lnTo>
                <a:lnTo>
                  <a:pt x="390220" y="235051"/>
                </a:lnTo>
                <a:lnTo>
                  <a:pt x="390118" y="254152"/>
                </a:lnTo>
                <a:lnTo>
                  <a:pt x="389140" y="261645"/>
                </a:lnTo>
                <a:lnTo>
                  <a:pt x="364667" y="300037"/>
                </a:lnTo>
                <a:lnTo>
                  <a:pt x="328409" y="312445"/>
                </a:lnTo>
                <a:lnTo>
                  <a:pt x="309562" y="312724"/>
                </a:lnTo>
                <a:lnTo>
                  <a:pt x="275958" y="312724"/>
                </a:lnTo>
                <a:lnTo>
                  <a:pt x="259245" y="312445"/>
                </a:lnTo>
                <a:lnTo>
                  <a:pt x="258533" y="312445"/>
                </a:lnTo>
                <a:lnTo>
                  <a:pt x="215861" y="294500"/>
                </a:lnTo>
                <a:lnTo>
                  <a:pt x="196900" y="252018"/>
                </a:lnTo>
                <a:lnTo>
                  <a:pt x="196570" y="233921"/>
                </a:lnTo>
                <a:lnTo>
                  <a:pt x="5130" y="233921"/>
                </a:lnTo>
                <a:lnTo>
                  <a:pt x="2463" y="233591"/>
                </a:lnTo>
                <a:lnTo>
                  <a:pt x="0" y="233438"/>
                </a:lnTo>
                <a:lnTo>
                  <a:pt x="0" y="435241"/>
                </a:lnTo>
                <a:lnTo>
                  <a:pt x="21501" y="471601"/>
                </a:lnTo>
                <a:lnTo>
                  <a:pt x="61252" y="485216"/>
                </a:lnTo>
                <a:lnTo>
                  <a:pt x="523481" y="485216"/>
                </a:lnTo>
                <a:lnTo>
                  <a:pt x="567677" y="469760"/>
                </a:lnTo>
                <a:lnTo>
                  <a:pt x="586917" y="429018"/>
                </a:lnTo>
                <a:lnTo>
                  <a:pt x="587032" y="381444"/>
                </a:lnTo>
                <a:lnTo>
                  <a:pt x="587082" y="312724"/>
                </a:lnTo>
                <a:lnTo>
                  <a:pt x="587133" y="235051"/>
                </a:lnTo>
                <a:close/>
              </a:path>
              <a:path w="587375" h="485775">
                <a:moveTo>
                  <a:pt x="587171" y="198170"/>
                </a:moveTo>
                <a:lnTo>
                  <a:pt x="587133" y="146532"/>
                </a:lnTo>
                <a:lnTo>
                  <a:pt x="566877" y="103301"/>
                </a:lnTo>
                <a:lnTo>
                  <a:pt x="528802" y="89204"/>
                </a:lnTo>
                <a:lnTo>
                  <a:pt x="402424" y="89204"/>
                </a:lnTo>
                <a:lnTo>
                  <a:pt x="400316" y="88138"/>
                </a:lnTo>
                <a:lnTo>
                  <a:pt x="400342" y="87299"/>
                </a:lnTo>
                <a:lnTo>
                  <a:pt x="400469" y="84099"/>
                </a:lnTo>
                <a:lnTo>
                  <a:pt x="400532" y="82626"/>
                </a:lnTo>
                <a:lnTo>
                  <a:pt x="400646" y="48247"/>
                </a:lnTo>
                <a:lnTo>
                  <a:pt x="381000" y="8483"/>
                </a:lnTo>
                <a:lnTo>
                  <a:pt x="365937" y="1828"/>
                </a:lnTo>
                <a:lnTo>
                  <a:pt x="365937" y="88303"/>
                </a:lnTo>
                <a:lnTo>
                  <a:pt x="364210" y="89204"/>
                </a:lnTo>
                <a:lnTo>
                  <a:pt x="222846" y="89204"/>
                </a:lnTo>
                <a:lnTo>
                  <a:pt x="221132" y="88303"/>
                </a:lnTo>
                <a:lnTo>
                  <a:pt x="221246" y="82626"/>
                </a:lnTo>
                <a:lnTo>
                  <a:pt x="221361" y="71920"/>
                </a:lnTo>
                <a:lnTo>
                  <a:pt x="221411" y="39306"/>
                </a:lnTo>
                <a:lnTo>
                  <a:pt x="224891" y="35775"/>
                </a:lnTo>
                <a:lnTo>
                  <a:pt x="362178" y="35775"/>
                </a:lnTo>
                <a:lnTo>
                  <a:pt x="365658" y="39306"/>
                </a:lnTo>
                <a:lnTo>
                  <a:pt x="365709" y="57454"/>
                </a:lnTo>
                <a:lnTo>
                  <a:pt x="365823" y="82626"/>
                </a:lnTo>
                <a:lnTo>
                  <a:pt x="365937" y="88303"/>
                </a:lnTo>
                <a:lnTo>
                  <a:pt x="365937" y="1828"/>
                </a:lnTo>
                <a:lnTo>
                  <a:pt x="359422" y="0"/>
                </a:lnTo>
                <a:lnTo>
                  <a:pt x="351726" y="723"/>
                </a:lnTo>
                <a:lnTo>
                  <a:pt x="231419" y="723"/>
                </a:lnTo>
                <a:lnTo>
                  <a:pt x="190982" y="26136"/>
                </a:lnTo>
                <a:lnTo>
                  <a:pt x="186436" y="52171"/>
                </a:lnTo>
                <a:lnTo>
                  <a:pt x="186537" y="82626"/>
                </a:lnTo>
                <a:lnTo>
                  <a:pt x="186601" y="87299"/>
                </a:lnTo>
                <a:lnTo>
                  <a:pt x="185572" y="89204"/>
                </a:lnTo>
                <a:lnTo>
                  <a:pt x="56134" y="89204"/>
                </a:lnTo>
                <a:lnTo>
                  <a:pt x="44919" y="90487"/>
                </a:lnTo>
                <a:lnTo>
                  <a:pt x="9321" y="116027"/>
                </a:lnTo>
                <a:lnTo>
                  <a:pt x="0" y="138264"/>
                </a:lnTo>
                <a:lnTo>
                  <a:pt x="0" y="199110"/>
                </a:lnTo>
                <a:lnTo>
                  <a:pt x="581837" y="199110"/>
                </a:lnTo>
                <a:lnTo>
                  <a:pt x="586308" y="199682"/>
                </a:lnTo>
                <a:lnTo>
                  <a:pt x="587171" y="198170"/>
                </a:lnTo>
                <a:close/>
              </a:path>
            </a:pathLst>
          </a:custGeom>
          <a:solidFill>
            <a:srgbClr val="005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1">
            <a:extLst>
              <a:ext uri="{FF2B5EF4-FFF2-40B4-BE49-F238E27FC236}">
                <a16:creationId xmlns:a16="http://schemas.microsoft.com/office/drawing/2014/main" id="{52828FD5-24BD-0639-B8A4-940AEC788A32}"/>
              </a:ext>
            </a:extLst>
          </p:cNvPr>
          <p:cNvSpPr/>
          <p:nvPr/>
        </p:nvSpPr>
        <p:spPr>
          <a:xfrm>
            <a:off x="1103923" y="3678460"/>
            <a:ext cx="582713" cy="423068"/>
          </a:xfrm>
          <a:custGeom>
            <a:avLst/>
            <a:gdLst/>
            <a:ahLst/>
            <a:cxnLst/>
            <a:rect l="l" t="t" r="r" b="b"/>
            <a:pathLst>
              <a:path w="587375" h="485775">
                <a:moveTo>
                  <a:pt x="356209" y="250291"/>
                </a:moveTo>
                <a:lnTo>
                  <a:pt x="355346" y="244678"/>
                </a:lnTo>
                <a:lnTo>
                  <a:pt x="356146" y="234657"/>
                </a:lnTo>
                <a:lnTo>
                  <a:pt x="354507" y="233921"/>
                </a:lnTo>
                <a:lnTo>
                  <a:pt x="230835" y="233921"/>
                </a:lnTo>
                <a:lnTo>
                  <a:pt x="231394" y="248361"/>
                </a:lnTo>
                <a:lnTo>
                  <a:pt x="260692" y="277850"/>
                </a:lnTo>
                <a:lnTo>
                  <a:pt x="277075" y="278079"/>
                </a:lnTo>
                <a:lnTo>
                  <a:pt x="309003" y="278079"/>
                </a:lnTo>
                <a:lnTo>
                  <a:pt x="351142" y="264655"/>
                </a:lnTo>
                <a:lnTo>
                  <a:pt x="354914" y="255714"/>
                </a:lnTo>
                <a:lnTo>
                  <a:pt x="356209" y="250291"/>
                </a:lnTo>
                <a:close/>
              </a:path>
              <a:path w="587375" h="485775">
                <a:moveTo>
                  <a:pt x="587133" y="235051"/>
                </a:moveTo>
                <a:lnTo>
                  <a:pt x="586219" y="233921"/>
                </a:lnTo>
                <a:lnTo>
                  <a:pt x="391452" y="233921"/>
                </a:lnTo>
                <a:lnTo>
                  <a:pt x="390220" y="235051"/>
                </a:lnTo>
                <a:lnTo>
                  <a:pt x="390118" y="254165"/>
                </a:lnTo>
                <a:lnTo>
                  <a:pt x="389140" y="261658"/>
                </a:lnTo>
                <a:lnTo>
                  <a:pt x="364667" y="300037"/>
                </a:lnTo>
                <a:lnTo>
                  <a:pt x="328409" y="312445"/>
                </a:lnTo>
                <a:lnTo>
                  <a:pt x="309562" y="312724"/>
                </a:lnTo>
                <a:lnTo>
                  <a:pt x="275958" y="312724"/>
                </a:lnTo>
                <a:lnTo>
                  <a:pt x="259245" y="312445"/>
                </a:lnTo>
                <a:lnTo>
                  <a:pt x="258533" y="312445"/>
                </a:lnTo>
                <a:lnTo>
                  <a:pt x="215861" y="294500"/>
                </a:lnTo>
                <a:lnTo>
                  <a:pt x="196900" y="252018"/>
                </a:lnTo>
                <a:lnTo>
                  <a:pt x="196570" y="233921"/>
                </a:lnTo>
                <a:lnTo>
                  <a:pt x="5130" y="233921"/>
                </a:lnTo>
                <a:lnTo>
                  <a:pt x="2463" y="233591"/>
                </a:lnTo>
                <a:lnTo>
                  <a:pt x="0" y="233438"/>
                </a:lnTo>
                <a:lnTo>
                  <a:pt x="0" y="435241"/>
                </a:lnTo>
                <a:lnTo>
                  <a:pt x="21501" y="471601"/>
                </a:lnTo>
                <a:lnTo>
                  <a:pt x="61252" y="485216"/>
                </a:lnTo>
                <a:lnTo>
                  <a:pt x="523481" y="485216"/>
                </a:lnTo>
                <a:lnTo>
                  <a:pt x="567677" y="469760"/>
                </a:lnTo>
                <a:lnTo>
                  <a:pt x="586917" y="429018"/>
                </a:lnTo>
                <a:lnTo>
                  <a:pt x="587032" y="381457"/>
                </a:lnTo>
                <a:lnTo>
                  <a:pt x="587082" y="312724"/>
                </a:lnTo>
                <a:lnTo>
                  <a:pt x="587133" y="235051"/>
                </a:lnTo>
                <a:close/>
              </a:path>
              <a:path w="587375" h="485775">
                <a:moveTo>
                  <a:pt x="587171" y="198170"/>
                </a:moveTo>
                <a:lnTo>
                  <a:pt x="587133" y="146545"/>
                </a:lnTo>
                <a:lnTo>
                  <a:pt x="566877" y="103301"/>
                </a:lnTo>
                <a:lnTo>
                  <a:pt x="528802" y="89204"/>
                </a:lnTo>
                <a:lnTo>
                  <a:pt x="402424" y="89204"/>
                </a:lnTo>
                <a:lnTo>
                  <a:pt x="400316" y="88138"/>
                </a:lnTo>
                <a:lnTo>
                  <a:pt x="400342" y="87299"/>
                </a:lnTo>
                <a:lnTo>
                  <a:pt x="400469" y="84099"/>
                </a:lnTo>
                <a:lnTo>
                  <a:pt x="400532" y="82626"/>
                </a:lnTo>
                <a:lnTo>
                  <a:pt x="400646" y="48247"/>
                </a:lnTo>
                <a:lnTo>
                  <a:pt x="381000" y="8496"/>
                </a:lnTo>
                <a:lnTo>
                  <a:pt x="365937" y="1828"/>
                </a:lnTo>
                <a:lnTo>
                  <a:pt x="365937" y="88303"/>
                </a:lnTo>
                <a:lnTo>
                  <a:pt x="364210" y="89204"/>
                </a:lnTo>
                <a:lnTo>
                  <a:pt x="222846" y="89204"/>
                </a:lnTo>
                <a:lnTo>
                  <a:pt x="221132" y="88303"/>
                </a:lnTo>
                <a:lnTo>
                  <a:pt x="221246" y="82626"/>
                </a:lnTo>
                <a:lnTo>
                  <a:pt x="221361" y="71932"/>
                </a:lnTo>
                <a:lnTo>
                  <a:pt x="221411" y="39306"/>
                </a:lnTo>
                <a:lnTo>
                  <a:pt x="224891" y="35775"/>
                </a:lnTo>
                <a:lnTo>
                  <a:pt x="362178" y="35775"/>
                </a:lnTo>
                <a:lnTo>
                  <a:pt x="365658" y="39306"/>
                </a:lnTo>
                <a:lnTo>
                  <a:pt x="365709" y="57454"/>
                </a:lnTo>
                <a:lnTo>
                  <a:pt x="365823" y="82626"/>
                </a:lnTo>
                <a:lnTo>
                  <a:pt x="365937" y="88303"/>
                </a:lnTo>
                <a:lnTo>
                  <a:pt x="365937" y="1828"/>
                </a:lnTo>
                <a:lnTo>
                  <a:pt x="359422" y="0"/>
                </a:lnTo>
                <a:lnTo>
                  <a:pt x="351726" y="723"/>
                </a:lnTo>
                <a:lnTo>
                  <a:pt x="231419" y="723"/>
                </a:lnTo>
                <a:lnTo>
                  <a:pt x="190982" y="26136"/>
                </a:lnTo>
                <a:lnTo>
                  <a:pt x="186436" y="52171"/>
                </a:lnTo>
                <a:lnTo>
                  <a:pt x="186537" y="82626"/>
                </a:lnTo>
                <a:lnTo>
                  <a:pt x="186601" y="87299"/>
                </a:lnTo>
                <a:lnTo>
                  <a:pt x="185572" y="89204"/>
                </a:lnTo>
                <a:lnTo>
                  <a:pt x="56134" y="89204"/>
                </a:lnTo>
                <a:lnTo>
                  <a:pt x="44919" y="90487"/>
                </a:lnTo>
                <a:lnTo>
                  <a:pt x="9321" y="116039"/>
                </a:lnTo>
                <a:lnTo>
                  <a:pt x="0" y="138264"/>
                </a:lnTo>
                <a:lnTo>
                  <a:pt x="0" y="199110"/>
                </a:lnTo>
                <a:lnTo>
                  <a:pt x="581837" y="199110"/>
                </a:lnTo>
                <a:lnTo>
                  <a:pt x="586308" y="199682"/>
                </a:lnTo>
                <a:lnTo>
                  <a:pt x="587171" y="198170"/>
                </a:lnTo>
                <a:close/>
              </a:path>
            </a:pathLst>
          </a:custGeom>
          <a:solidFill>
            <a:srgbClr val="005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3">
            <a:extLst>
              <a:ext uri="{FF2B5EF4-FFF2-40B4-BE49-F238E27FC236}">
                <a16:creationId xmlns:a16="http://schemas.microsoft.com/office/drawing/2014/main" id="{B5A2DF68-E1ED-6973-688B-5F22458D1E4A}"/>
              </a:ext>
            </a:extLst>
          </p:cNvPr>
          <p:cNvSpPr txBox="1"/>
          <p:nvPr/>
        </p:nvSpPr>
        <p:spPr>
          <a:xfrm>
            <a:off x="645822" y="28105"/>
            <a:ext cx="839107" cy="712439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280"/>
              </a:spcBef>
            </a:pPr>
            <a:r>
              <a:rPr sz="2000" b="1" spc="254" dirty="0">
                <a:solidFill>
                  <a:srgbClr val="00584D"/>
                </a:solidFill>
                <a:latin typeface="Arial"/>
                <a:cs typeface="Arial"/>
              </a:rPr>
              <a:t>200 </a:t>
            </a:r>
            <a:endParaRPr sz="2000" dirty="0">
              <a:latin typeface="Arial"/>
              <a:cs typeface="Arial"/>
            </a:endParaRPr>
          </a:p>
          <a:p>
            <a:pPr marL="12700" marR="5080" algn="ctr">
              <a:lnSpc>
                <a:spcPts val="1500"/>
              </a:lnSpc>
            </a:pPr>
            <a:r>
              <a:rPr sz="1100" b="1" spc="-80" dirty="0">
                <a:solidFill>
                  <a:srgbClr val="004D43"/>
                </a:solidFill>
                <a:latin typeface="Arial"/>
                <a:cs typeface="Arial"/>
              </a:rPr>
              <a:t>BUSINESSES </a:t>
            </a:r>
            <a:r>
              <a:rPr sz="1100" b="1" spc="-10" dirty="0">
                <a:solidFill>
                  <a:srgbClr val="004D43"/>
                </a:solidFill>
                <a:latin typeface="Arial"/>
                <a:cs typeface="Arial"/>
              </a:rPr>
              <a:t>ENGAGED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7" name="object 24">
            <a:extLst>
              <a:ext uri="{FF2B5EF4-FFF2-40B4-BE49-F238E27FC236}">
                <a16:creationId xmlns:a16="http://schemas.microsoft.com/office/drawing/2014/main" id="{30AED128-2C9D-B863-C3C4-7DDBE4828A5C}"/>
              </a:ext>
            </a:extLst>
          </p:cNvPr>
          <p:cNvSpPr txBox="1"/>
          <p:nvPr/>
        </p:nvSpPr>
        <p:spPr>
          <a:xfrm>
            <a:off x="3963738" y="582604"/>
            <a:ext cx="1144008" cy="6848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6510" algn="ctr">
              <a:lnSpc>
                <a:spcPct val="100000"/>
              </a:lnSpc>
              <a:spcBef>
                <a:spcPts val="100"/>
              </a:spcBef>
            </a:pPr>
            <a:r>
              <a:rPr sz="2000" b="1" spc="195" dirty="0">
                <a:solidFill>
                  <a:srgbClr val="009483"/>
                </a:solidFill>
                <a:latin typeface="Arial"/>
                <a:cs typeface="Arial"/>
              </a:rPr>
              <a:t>96 </a:t>
            </a:r>
            <a:endParaRPr sz="2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100" b="1" spc="-25" dirty="0">
                <a:solidFill>
                  <a:srgbClr val="009483"/>
                </a:solidFill>
                <a:latin typeface="Arial"/>
                <a:cs typeface="Arial"/>
              </a:rPr>
              <a:t>MEETINGS</a:t>
            </a:r>
            <a:r>
              <a:rPr sz="1100" b="1" spc="-30" dirty="0">
                <a:solidFill>
                  <a:srgbClr val="009483"/>
                </a:solidFill>
                <a:latin typeface="Arial"/>
                <a:cs typeface="Arial"/>
              </a:rPr>
              <a:t> </a:t>
            </a:r>
            <a:r>
              <a:rPr sz="1100" b="1" spc="35" dirty="0">
                <a:solidFill>
                  <a:srgbClr val="009483"/>
                </a:solidFill>
                <a:latin typeface="Arial"/>
                <a:cs typeface="Arial"/>
              </a:rPr>
              <a:t>WITH</a:t>
            </a:r>
            <a:endParaRPr sz="1100" dirty="0">
              <a:latin typeface="Arial"/>
              <a:cs typeface="Arial"/>
            </a:endParaRPr>
          </a:p>
          <a:p>
            <a:pPr marL="5715" algn="ctr">
              <a:lnSpc>
                <a:spcPct val="100000"/>
              </a:lnSpc>
              <a:spcBef>
                <a:spcPts val="180"/>
              </a:spcBef>
            </a:pPr>
            <a:r>
              <a:rPr sz="1100" b="1" spc="-10" dirty="0">
                <a:solidFill>
                  <a:srgbClr val="009483"/>
                </a:solidFill>
                <a:latin typeface="Arial"/>
                <a:cs typeface="Arial"/>
              </a:rPr>
              <a:t>FACULTY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8" name="object 25">
            <a:extLst>
              <a:ext uri="{FF2B5EF4-FFF2-40B4-BE49-F238E27FC236}">
                <a16:creationId xmlns:a16="http://schemas.microsoft.com/office/drawing/2014/main" id="{4EDAA6C9-C760-DD61-8179-C1FD785D98F5}"/>
              </a:ext>
            </a:extLst>
          </p:cNvPr>
          <p:cNvSpPr txBox="1"/>
          <p:nvPr/>
        </p:nvSpPr>
        <p:spPr>
          <a:xfrm>
            <a:off x="7782417" y="372679"/>
            <a:ext cx="961319" cy="12407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300"/>
              </a:lnSpc>
              <a:spcBef>
                <a:spcPts val="100"/>
              </a:spcBef>
            </a:pPr>
            <a:r>
              <a:rPr sz="1100" b="1" spc="-125" dirty="0">
                <a:solidFill>
                  <a:srgbClr val="006A5C"/>
                </a:solidFill>
                <a:latin typeface="Arial"/>
                <a:cs typeface="Arial"/>
              </a:rPr>
              <a:t>LESS</a:t>
            </a:r>
            <a:r>
              <a:rPr sz="1100" b="1" spc="-55" dirty="0">
                <a:solidFill>
                  <a:srgbClr val="006A5C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006A5C"/>
                </a:solidFill>
                <a:latin typeface="Arial"/>
                <a:cs typeface="Arial"/>
              </a:rPr>
              <a:t>THAN</a:t>
            </a:r>
            <a:endParaRPr sz="1100" dirty="0">
              <a:latin typeface="Arial"/>
              <a:cs typeface="Arial"/>
            </a:endParaRPr>
          </a:p>
          <a:p>
            <a:pPr marR="11430" algn="ctr">
              <a:lnSpc>
                <a:spcPts val="2380"/>
              </a:lnSpc>
            </a:pPr>
            <a:r>
              <a:rPr sz="2000" b="1" spc="195" dirty="0">
                <a:solidFill>
                  <a:srgbClr val="006A5C"/>
                </a:solidFill>
                <a:latin typeface="Arial"/>
                <a:cs typeface="Arial"/>
              </a:rPr>
              <a:t>24 </a:t>
            </a:r>
            <a:endParaRPr sz="2000" dirty="0">
              <a:latin typeface="Arial"/>
              <a:cs typeface="Arial"/>
            </a:endParaRPr>
          </a:p>
          <a:p>
            <a:pPr marL="121920" marR="118110" algn="ctr">
              <a:lnSpc>
                <a:spcPts val="1500"/>
              </a:lnSpc>
              <a:spcBef>
                <a:spcPts val="45"/>
              </a:spcBef>
            </a:pPr>
            <a:r>
              <a:rPr sz="1100" b="1" spc="-30" dirty="0">
                <a:solidFill>
                  <a:srgbClr val="006A5C"/>
                </a:solidFill>
                <a:latin typeface="Arial"/>
                <a:cs typeface="Arial"/>
              </a:rPr>
              <a:t>HOURS</a:t>
            </a:r>
            <a:r>
              <a:rPr sz="1100" b="1" spc="-55" dirty="0">
                <a:solidFill>
                  <a:srgbClr val="006A5C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006A5C"/>
                </a:solidFill>
                <a:latin typeface="Arial"/>
                <a:cs typeface="Arial"/>
              </a:rPr>
              <a:t>TO </a:t>
            </a:r>
            <a:r>
              <a:rPr sz="1100" b="1" spc="-10" dirty="0">
                <a:solidFill>
                  <a:srgbClr val="006A5C"/>
                </a:solidFill>
                <a:latin typeface="Arial"/>
                <a:cs typeface="Arial"/>
              </a:rPr>
              <a:t>RESPOND</a:t>
            </a:r>
            <a:endParaRPr sz="1100" dirty="0">
              <a:latin typeface="Arial"/>
              <a:cs typeface="Arial"/>
            </a:endParaRPr>
          </a:p>
          <a:p>
            <a:pPr marL="12700" marR="5080" algn="ctr">
              <a:lnSpc>
                <a:spcPts val="1500"/>
              </a:lnSpc>
            </a:pPr>
            <a:r>
              <a:rPr sz="1100" b="1" dirty="0">
                <a:solidFill>
                  <a:srgbClr val="006A5C"/>
                </a:solidFill>
                <a:latin typeface="Arial"/>
                <a:cs typeface="Arial"/>
              </a:rPr>
              <a:t>TO</a:t>
            </a:r>
            <a:r>
              <a:rPr sz="1100" b="1" spc="-40" dirty="0">
                <a:solidFill>
                  <a:srgbClr val="006A5C"/>
                </a:solidFill>
                <a:latin typeface="Arial"/>
                <a:cs typeface="Arial"/>
              </a:rPr>
              <a:t> </a:t>
            </a:r>
            <a:r>
              <a:rPr sz="1100" b="1" spc="-50" dirty="0">
                <a:solidFill>
                  <a:srgbClr val="006A5C"/>
                </a:solidFill>
                <a:latin typeface="Arial"/>
                <a:cs typeface="Arial"/>
              </a:rPr>
              <a:t>EXTERNAL </a:t>
            </a:r>
            <a:r>
              <a:rPr sz="1100" b="1" spc="-10" dirty="0">
                <a:solidFill>
                  <a:srgbClr val="006A5C"/>
                </a:solidFill>
                <a:latin typeface="Arial"/>
                <a:cs typeface="Arial"/>
              </a:rPr>
              <a:t>INQUIRY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9" name="object 26">
            <a:extLst>
              <a:ext uri="{FF2B5EF4-FFF2-40B4-BE49-F238E27FC236}">
                <a16:creationId xmlns:a16="http://schemas.microsoft.com/office/drawing/2014/main" id="{7F761A0A-05B5-EA6F-9D30-41901821BA2B}"/>
              </a:ext>
            </a:extLst>
          </p:cNvPr>
          <p:cNvSpPr txBox="1"/>
          <p:nvPr/>
        </p:nvSpPr>
        <p:spPr>
          <a:xfrm>
            <a:off x="4092033" y="2023034"/>
            <a:ext cx="1326111" cy="6013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8265" algn="ctr">
              <a:lnSpc>
                <a:spcPct val="113700"/>
              </a:lnSpc>
              <a:spcBef>
                <a:spcPts val="100"/>
              </a:spcBef>
            </a:pPr>
            <a:r>
              <a:rPr lang="en-US" sz="1100" b="1" spc="-10" dirty="0">
                <a:solidFill>
                  <a:srgbClr val="FEC746"/>
                </a:solidFill>
                <a:latin typeface="Arial"/>
                <a:cs typeface="Arial"/>
              </a:rPr>
              <a:t>240</a:t>
            </a:r>
          </a:p>
          <a:p>
            <a:pPr marL="12700" marR="5080" indent="88265" algn="ctr">
              <a:lnSpc>
                <a:spcPct val="113700"/>
              </a:lnSpc>
              <a:spcBef>
                <a:spcPts val="100"/>
              </a:spcBef>
            </a:pPr>
            <a:r>
              <a:rPr lang="en-US" sz="1100" b="1" spc="-10" dirty="0">
                <a:solidFill>
                  <a:srgbClr val="FEC746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EC746"/>
                </a:solidFill>
                <a:latin typeface="Arial"/>
                <a:cs typeface="Arial"/>
              </a:rPr>
              <a:t>SOLICITATIO</a:t>
            </a:r>
            <a:r>
              <a:rPr lang="en-US" sz="1100" b="1" spc="-10" dirty="0">
                <a:solidFill>
                  <a:srgbClr val="FEC746"/>
                </a:solidFill>
                <a:latin typeface="Arial"/>
                <a:cs typeface="Arial"/>
              </a:rPr>
              <a:t>NS</a:t>
            </a:r>
          </a:p>
          <a:p>
            <a:pPr marL="12700" marR="5080" indent="88265" algn="ctr">
              <a:lnSpc>
                <a:spcPct val="1137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FEC746"/>
                </a:solidFill>
                <a:latin typeface="Arial"/>
                <a:cs typeface="Arial"/>
              </a:rPr>
              <a:t>MADE</a:t>
            </a:r>
          </a:p>
        </p:txBody>
      </p:sp>
      <p:sp>
        <p:nvSpPr>
          <p:cNvPr id="30" name="object 27">
            <a:extLst>
              <a:ext uri="{FF2B5EF4-FFF2-40B4-BE49-F238E27FC236}">
                <a16:creationId xmlns:a16="http://schemas.microsoft.com/office/drawing/2014/main" id="{442022C3-5A89-BB03-4078-CF4411B1C4B6}"/>
              </a:ext>
            </a:extLst>
          </p:cNvPr>
          <p:cNvSpPr txBox="1"/>
          <p:nvPr/>
        </p:nvSpPr>
        <p:spPr>
          <a:xfrm>
            <a:off x="4250572" y="4033651"/>
            <a:ext cx="1033890" cy="575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8265" algn="ctr">
              <a:lnSpc>
                <a:spcPct val="113700"/>
              </a:lnSpc>
              <a:spcBef>
                <a:spcPts val="100"/>
              </a:spcBef>
            </a:pPr>
            <a:r>
              <a:rPr lang="en-US" sz="1100" b="1" spc="-10" dirty="0">
                <a:solidFill>
                  <a:srgbClr val="FEC746"/>
                </a:solidFill>
                <a:latin typeface="Arial"/>
                <a:cs typeface="Arial"/>
              </a:rPr>
              <a:t>$7.5 mm </a:t>
            </a:r>
            <a:r>
              <a:rPr sz="1100" b="1" spc="-10" dirty="0">
                <a:solidFill>
                  <a:srgbClr val="FEC746"/>
                </a:solidFill>
                <a:latin typeface="Arial"/>
                <a:cs typeface="Arial"/>
              </a:rPr>
              <a:t>REVENUE </a:t>
            </a:r>
            <a:r>
              <a:rPr sz="1100" b="1" spc="-65" dirty="0">
                <a:solidFill>
                  <a:srgbClr val="FEC746"/>
                </a:solidFill>
                <a:latin typeface="Arial"/>
                <a:cs typeface="Arial"/>
              </a:rPr>
              <a:t>GENERATED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9F49BCC7-E9CB-8E13-612B-483859B8516B}"/>
              </a:ext>
            </a:extLst>
          </p:cNvPr>
          <p:cNvSpPr txBox="1"/>
          <p:nvPr/>
        </p:nvSpPr>
        <p:spPr>
          <a:xfrm>
            <a:off x="3720351" y="4915603"/>
            <a:ext cx="1664356" cy="8597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algn="ctr">
              <a:lnSpc>
                <a:spcPct val="100000"/>
              </a:lnSpc>
              <a:spcBef>
                <a:spcPts val="100"/>
              </a:spcBef>
            </a:pPr>
            <a:r>
              <a:rPr sz="2000" b="1" spc="130" dirty="0">
                <a:solidFill>
                  <a:srgbClr val="A7D8CD"/>
                </a:solidFill>
                <a:latin typeface="Arial"/>
                <a:cs typeface="Arial"/>
              </a:rPr>
              <a:t>ONE</a:t>
            </a:r>
            <a:r>
              <a:rPr sz="2000" b="1" spc="345" dirty="0">
                <a:solidFill>
                  <a:srgbClr val="A7D8CD"/>
                </a:solidFill>
                <a:latin typeface="Arial"/>
                <a:cs typeface="Arial"/>
              </a:rPr>
              <a:t> </a:t>
            </a:r>
            <a:r>
              <a:rPr sz="2000" b="1" spc="95" dirty="0">
                <a:solidFill>
                  <a:srgbClr val="A7D8CD"/>
                </a:solidFill>
                <a:latin typeface="Arial"/>
                <a:cs typeface="Arial"/>
              </a:rPr>
              <a:t>WEEK </a:t>
            </a:r>
            <a:endParaRPr sz="2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100" b="1" spc="-35" dirty="0">
                <a:solidFill>
                  <a:srgbClr val="A7D8CD"/>
                </a:solidFill>
                <a:latin typeface="Arial"/>
                <a:cs typeface="Arial"/>
              </a:rPr>
              <a:t>BETWEEN </a:t>
            </a:r>
            <a:r>
              <a:rPr sz="1100" b="1" spc="-10" dirty="0">
                <a:solidFill>
                  <a:srgbClr val="A7D8CD"/>
                </a:solidFill>
                <a:latin typeface="Arial"/>
                <a:cs typeface="Arial"/>
              </a:rPr>
              <a:t>EXTERNAL</a:t>
            </a:r>
            <a:endParaRPr sz="1100" dirty="0">
              <a:latin typeface="Arial"/>
              <a:cs typeface="Arial"/>
            </a:endParaRPr>
          </a:p>
          <a:p>
            <a:pPr marL="12700" marR="5080" algn="ctr">
              <a:lnSpc>
                <a:spcPct val="113700"/>
              </a:lnSpc>
            </a:pPr>
            <a:r>
              <a:rPr sz="1100" b="1" dirty="0">
                <a:solidFill>
                  <a:srgbClr val="A7D8CD"/>
                </a:solidFill>
                <a:latin typeface="Arial"/>
                <a:cs typeface="Arial"/>
              </a:rPr>
              <a:t>INQUIRY</a:t>
            </a:r>
            <a:r>
              <a:rPr sz="1100" b="1" spc="-100" dirty="0">
                <a:solidFill>
                  <a:srgbClr val="A7D8CD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A7D8CD"/>
                </a:solidFill>
                <a:latin typeface="Arial"/>
                <a:cs typeface="Arial"/>
              </a:rPr>
              <a:t>AND</a:t>
            </a:r>
            <a:r>
              <a:rPr sz="1100" b="1" spc="15" dirty="0">
                <a:solidFill>
                  <a:srgbClr val="A7D8CD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A7D8CD"/>
                </a:solidFill>
                <a:latin typeface="Arial"/>
                <a:cs typeface="Arial"/>
              </a:rPr>
              <a:t>INTERNAL </a:t>
            </a:r>
            <a:r>
              <a:rPr sz="1100" b="1" spc="-10" dirty="0">
                <a:solidFill>
                  <a:srgbClr val="A7D8CD"/>
                </a:solidFill>
                <a:latin typeface="Arial"/>
                <a:cs typeface="Arial"/>
              </a:rPr>
              <a:t>REFERRAL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3A5C875D-8D75-F0F0-CACB-E1DD21A27A80}"/>
              </a:ext>
            </a:extLst>
          </p:cNvPr>
          <p:cNvSpPr/>
          <p:nvPr/>
        </p:nvSpPr>
        <p:spPr>
          <a:xfrm>
            <a:off x="2265853" y="280890"/>
            <a:ext cx="1768929" cy="1174640"/>
          </a:xfrm>
          <a:custGeom>
            <a:avLst/>
            <a:gdLst/>
            <a:ahLst/>
            <a:cxnLst/>
            <a:rect l="l" t="t" r="r" b="b"/>
            <a:pathLst>
              <a:path w="1783079" h="1348739">
                <a:moveTo>
                  <a:pt x="223177" y="548347"/>
                </a:moveTo>
                <a:lnTo>
                  <a:pt x="219621" y="544474"/>
                </a:lnTo>
                <a:lnTo>
                  <a:pt x="189763" y="545452"/>
                </a:lnTo>
                <a:lnTo>
                  <a:pt x="123634" y="545287"/>
                </a:lnTo>
                <a:lnTo>
                  <a:pt x="117932" y="546950"/>
                </a:lnTo>
                <a:lnTo>
                  <a:pt x="116268" y="553186"/>
                </a:lnTo>
                <a:lnTo>
                  <a:pt x="116154" y="946658"/>
                </a:lnTo>
                <a:lnTo>
                  <a:pt x="115836" y="1344714"/>
                </a:lnTo>
                <a:lnTo>
                  <a:pt x="119557" y="1348143"/>
                </a:lnTo>
                <a:lnTo>
                  <a:pt x="148920" y="1347419"/>
                </a:lnTo>
                <a:lnTo>
                  <a:pt x="203974" y="1347558"/>
                </a:lnTo>
                <a:lnTo>
                  <a:pt x="214845" y="1347228"/>
                </a:lnTo>
                <a:lnTo>
                  <a:pt x="220433" y="1344942"/>
                </a:lnTo>
                <a:lnTo>
                  <a:pt x="222504" y="1338745"/>
                </a:lnTo>
                <a:lnTo>
                  <a:pt x="222796" y="1326667"/>
                </a:lnTo>
                <a:lnTo>
                  <a:pt x="222796" y="618909"/>
                </a:lnTo>
                <a:lnTo>
                  <a:pt x="223177" y="548347"/>
                </a:lnTo>
                <a:close/>
              </a:path>
              <a:path w="1783079" h="1348739">
                <a:moveTo>
                  <a:pt x="970432" y="667410"/>
                </a:moveTo>
                <a:lnTo>
                  <a:pt x="966292" y="664997"/>
                </a:lnTo>
                <a:lnTo>
                  <a:pt x="940904" y="665441"/>
                </a:lnTo>
                <a:lnTo>
                  <a:pt x="891311" y="665353"/>
                </a:lnTo>
                <a:lnTo>
                  <a:pt x="821385" y="665391"/>
                </a:lnTo>
                <a:lnTo>
                  <a:pt x="814654" y="667473"/>
                </a:lnTo>
                <a:lnTo>
                  <a:pt x="812888" y="675589"/>
                </a:lnTo>
                <a:lnTo>
                  <a:pt x="811885" y="707593"/>
                </a:lnTo>
                <a:lnTo>
                  <a:pt x="816787" y="709841"/>
                </a:lnTo>
                <a:lnTo>
                  <a:pt x="856500" y="709460"/>
                </a:lnTo>
                <a:lnTo>
                  <a:pt x="943825" y="709345"/>
                </a:lnTo>
                <a:lnTo>
                  <a:pt x="960412" y="709688"/>
                </a:lnTo>
                <a:lnTo>
                  <a:pt x="967841" y="707974"/>
                </a:lnTo>
                <a:lnTo>
                  <a:pt x="969848" y="699312"/>
                </a:lnTo>
                <a:lnTo>
                  <a:pt x="970432" y="667410"/>
                </a:lnTo>
                <a:close/>
              </a:path>
              <a:path w="1783079" h="1348739">
                <a:moveTo>
                  <a:pt x="1141412" y="380936"/>
                </a:moveTo>
                <a:lnTo>
                  <a:pt x="1130439" y="218859"/>
                </a:lnTo>
                <a:lnTo>
                  <a:pt x="1122908" y="125285"/>
                </a:lnTo>
                <a:lnTo>
                  <a:pt x="1114526" y="80619"/>
                </a:lnTo>
                <a:lnTo>
                  <a:pt x="1094625" y="40563"/>
                </a:lnTo>
                <a:lnTo>
                  <a:pt x="1054430" y="9017"/>
                </a:lnTo>
                <a:lnTo>
                  <a:pt x="1006576" y="711"/>
                </a:lnTo>
                <a:lnTo>
                  <a:pt x="960526" y="228"/>
                </a:lnTo>
                <a:lnTo>
                  <a:pt x="868426" y="0"/>
                </a:lnTo>
                <a:lnTo>
                  <a:pt x="776312" y="698"/>
                </a:lnTo>
                <a:lnTo>
                  <a:pt x="729805" y="8420"/>
                </a:lnTo>
                <a:lnTo>
                  <a:pt x="690105" y="37934"/>
                </a:lnTo>
                <a:lnTo>
                  <a:pt x="668477" y="79641"/>
                </a:lnTo>
                <a:lnTo>
                  <a:pt x="659650" y="126707"/>
                </a:lnTo>
                <a:lnTo>
                  <a:pt x="655497" y="178066"/>
                </a:lnTo>
                <a:lnTo>
                  <a:pt x="638771" y="398157"/>
                </a:lnTo>
                <a:lnTo>
                  <a:pt x="645820" y="396773"/>
                </a:lnTo>
                <a:lnTo>
                  <a:pt x="891260" y="396722"/>
                </a:lnTo>
                <a:lnTo>
                  <a:pt x="1110030" y="396722"/>
                </a:lnTo>
                <a:lnTo>
                  <a:pt x="1128864" y="396125"/>
                </a:lnTo>
                <a:lnTo>
                  <a:pt x="1138415" y="392023"/>
                </a:lnTo>
                <a:lnTo>
                  <a:pt x="1141412" y="380936"/>
                </a:lnTo>
                <a:close/>
              </a:path>
              <a:path w="1783079" h="1348739">
                <a:moveTo>
                  <a:pt x="1143723" y="553427"/>
                </a:moveTo>
                <a:lnTo>
                  <a:pt x="1143190" y="548386"/>
                </a:lnTo>
                <a:lnTo>
                  <a:pt x="1139291" y="545744"/>
                </a:lnTo>
                <a:lnTo>
                  <a:pt x="1131684" y="545007"/>
                </a:lnTo>
                <a:lnTo>
                  <a:pt x="1083906" y="545249"/>
                </a:lnTo>
                <a:lnTo>
                  <a:pt x="892822" y="545287"/>
                </a:lnTo>
                <a:lnTo>
                  <a:pt x="653973" y="545287"/>
                </a:lnTo>
                <a:lnTo>
                  <a:pt x="643267" y="545769"/>
                </a:lnTo>
                <a:lnTo>
                  <a:pt x="638403" y="548259"/>
                </a:lnTo>
                <a:lnTo>
                  <a:pt x="638619" y="554393"/>
                </a:lnTo>
                <a:lnTo>
                  <a:pt x="660958" y="595490"/>
                </a:lnTo>
                <a:lnTo>
                  <a:pt x="710387" y="629500"/>
                </a:lnTo>
                <a:lnTo>
                  <a:pt x="795997" y="635317"/>
                </a:lnTo>
                <a:lnTo>
                  <a:pt x="851027" y="635596"/>
                </a:lnTo>
                <a:lnTo>
                  <a:pt x="961110" y="635444"/>
                </a:lnTo>
                <a:lnTo>
                  <a:pt x="1003592" y="635838"/>
                </a:lnTo>
                <a:lnTo>
                  <a:pt x="1045959" y="634199"/>
                </a:lnTo>
                <a:lnTo>
                  <a:pt x="1102639" y="613765"/>
                </a:lnTo>
                <a:lnTo>
                  <a:pt x="1141272" y="561365"/>
                </a:lnTo>
                <a:lnTo>
                  <a:pt x="1143723" y="553427"/>
                </a:lnTo>
                <a:close/>
              </a:path>
              <a:path w="1783079" h="1348739">
                <a:moveTo>
                  <a:pt x="1182039" y="1299260"/>
                </a:moveTo>
                <a:lnTo>
                  <a:pt x="1180338" y="1280236"/>
                </a:lnTo>
                <a:lnTo>
                  <a:pt x="1172273" y="1262291"/>
                </a:lnTo>
                <a:lnTo>
                  <a:pt x="1168285" y="1256372"/>
                </a:lnTo>
                <a:lnTo>
                  <a:pt x="1166025" y="1250810"/>
                </a:lnTo>
                <a:lnTo>
                  <a:pt x="1162634" y="1209789"/>
                </a:lnTo>
                <a:lnTo>
                  <a:pt x="1135354" y="1167803"/>
                </a:lnTo>
                <a:lnTo>
                  <a:pt x="1055141" y="1137539"/>
                </a:lnTo>
                <a:lnTo>
                  <a:pt x="1001687" y="1125842"/>
                </a:lnTo>
                <a:lnTo>
                  <a:pt x="948245" y="1119149"/>
                </a:lnTo>
                <a:lnTo>
                  <a:pt x="895159" y="1117269"/>
                </a:lnTo>
                <a:lnTo>
                  <a:pt x="847534" y="1118539"/>
                </a:lnTo>
                <a:lnTo>
                  <a:pt x="801027" y="1123010"/>
                </a:lnTo>
                <a:lnTo>
                  <a:pt x="755510" y="1130871"/>
                </a:lnTo>
                <a:lnTo>
                  <a:pt x="710819" y="1142326"/>
                </a:lnTo>
                <a:lnTo>
                  <a:pt x="666826" y="1157541"/>
                </a:lnTo>
                <a:lnTo>
                  <a:pt x="628967" y="1187107"/>
                </a:lnTo>
                <a:lnTo>
                  <a:pt x="616839" y="1237703"/>
                </a:lnTo>
                <a:lnTo>
                  <a:pt x="616534" y="1244600"/>
                </a:lnTo>
                <a:lnTo>
                  <a:pt x="615454" y="1251051"/>
                </a:lnTo>
                <a:lnTo>
                  <a:pt x="613321" y="1257249"/>
                </a:lnTo>
                <a:lnTo>
                  <a:pt x="609892" y="1263307"/>
                </a:lnTo>
                <a:lnTo>
                  <a:pt x="602005" y="1281049"/>
                </a:lnTo>
                <a:lnTo>
                  <a:pt x="616292" y="1334363"/>
                </a:lnTo>
                <a:lnTo>
                  <a:pt x="646684" y="1346873"/>
                </a:lnTo>
                <a:lnTo>
                  <a:pt x="662889" y="1343634"/>
                </a:lnTo>
                <a:lnTo>
                  <a:pt x="676986" y="1334084"/>
                </a:lnTo>
                <a:lnTo>
                  <a:pt x="687400" y="1318615"/>
                </a:lnTo>
                <a:lnTo>
                  <a:pt x="692137" y="1300594"/>
                </a:lnTo>
                <a:lnTo>
                  <a:pt x="691019" y="1281823"/>
                </a:lnTo>
                <a:lnTo>
                  <a:pt x="683856" y="1264107"/>
                </a:lnTo>
                <a:lnTo>
                  <a:pt x="677189" y="1248600"/>
                </a:lnTo>
                <a:lnTo>
                  <a:pt x="677265" y="1235075"/>
                </a:lnTo>
                <a:lnTo>
                  <a:pt x="734822" y="1204823"/>
                </a:lnTo>
                <a:lnTo>
                  <a:pt x="772833" y="1196352"/>
                </a:lnTo>
                <a:lnTo>
                  <a:pt x="811263" y="1190599"/>
                </a:lnTo>
                <a:lnTo>
                  <a:pt x="850023" y="1187119"/>
                </a:lnTo>
                <a:lnTo>
                  <a:pt x="858393" y="1186586"/>
                </a:lnTo>
                <a:lnTo>
                  <a:pt x="862380" y="1188669"/>
                </a:lnTo>
                <a:lnTo>
                  <a:pt x="861529" y="1210487"/>
                </a:lnTo>
                <a:lnTo>
                  <a:pt x="861479" y="1221574"/>
                </a:lnTo>
                <a:lnTo>
                  <a:pt x="861860" y="1250086"/>
                </a:lnTo>
                <a:lnTo>
                  <a:pt x="860247" y="1254925"/>
                </a:lnTo>
                <a:lnTo>
                  <a:pt x="856742" y="1260106"/>
                </a:lnTo>
                <a:lnTo>
                  <a:pt x="847661" y="1279347"/>
                </a:lnTo>
                <a:lnTo>
                  <a:pt x="849871" y="1317777"/>
                </a:lnTo>
                <a:lnTo>
                  <a:pt x="891705" y="1346911"/>
                </a:lnTo>
                <a:lnTo>
                  <a:pt x="908050" y="1343393"/>
                </a:lnTo>
                <a:lnTo>
                  <a:pt x="922578" y="1333220"/>
                </a:lnTo>
                <a:lnTo>
                  <a:pt x="932967" y="1317345"/>
                </a:lnTo>
                <a:lnTo>
                  <a:pt x="937145" y="1298778"/>
                </a:lnTo>
                <a:lnTo>
                  <a:pt x="934986" y="1279245"/>
                </a:lnTo>
                <a:lnTo>
                  <a:pt x="926338" y="1260449"/>
                </a:lnTo>
                <a:lnTo>
                  <a:pt x="920826" y="1251978"/>
                </a:lnTo>
                <a:lnTo>
                  <a:pt x="921143" y="1222121"/>
                </a:lnTo>
                <a:lnTo>
                  <a:pt x="920686" y="1189863"/>
                </a:lnTo>
                <a:lnTo>
                  <a:pt x="923061" y="1186637"/>
                </a:lnTo>
                <a:lnTo>
                  <a:pt x="930783" y="1187081"/>
                </a:lnTo>
                <a:lnTo>
                  <a:pt x="970635" y="1190485"/>
                </a:lnTo>
                <a:lnTo>
                  <a:pt x="1010132" y="1196378"/>
                </a:lnTo>
                <a:lnTo>
                  <a:pt x="1049185" y="1205153"/>
                </a:lnTo>
                <a:lnTo>
                  <a:pt x="1087729" y="1217231"/>
                </a:lnTo>
                <a:lnTo>
                  <a:pt x="1105700" y="1248448"/>
                </a:lnTo>
                <a:lnTo>
                  <a:pt x="1092085" y="1280617"/>
                </a:lnTo>
                <a:lnTo>
                  <a:pt x="1090460" y="1299705"/>
                </a:lnTo>
                <a:lnTo>
                  <a:pt x="1094943" y="1317967"/>
                </a:lnTo>
                <a:lnTo>
                  <a:pt x="1105395" y="1333741"/>
                </a:lnTo>
                <a:lnTo>
                  <a:pt x="1119797" y="1343621"/>
                </a:lnTo>
                <a:lnTo>
                  <a:pt x="1136332" y="1346898"/>
                </a:lnTo>
                <a:lnTo>
                  <a:pt x="1152829" y="1343558"/>
                </a:lnTo>
                <a:lnTo>
                  <a:pt x="1167142" y="1333601"/>
                </a:lnTo>
                <a:lnTo>
                  <a:pt x="1177569" y="1317637"/>
                </a:lnTo>
                <a:lnTo>
                  <a:pt x="1182039" y="1299260"/>
                </a:lnTo>
                <a:close/>
              </a:path>
              <a:path w="1783079" h="1348739">
                <a:moveTo>
                  <a:pt x="1318869" y="580491"/>
                </a:moveTo>
                <a:lnTo>
                  <a:pt x="1292479" y="545541"/>
                </a:lnTo>
                <a:lnTo>
                  <a:pt x="1245704" y="545134"/>
                </a:lnTo>
                <a:lnTo>
                  <a:pt x="1198918" y="545579"/>
                </a:lnTo>
                <a:lnTo>
                  <a:pt x="1172718" y="574586"/>
                </a:lnTo>
                <a:lnTo>
                  <a:pt x="1172159" y="581647"/>
                </a:lnTo>
                <a:lnTo>
                  <a:pt x="1172616" y="588822"/>
                </a:lnTo>
                <a:lnTo>
                  <a:pt x="1172654" y="595947"/>
                </a:lnTo>
                <a:lnTo>
                  <a:pt x="1191564" y="638416"/>
                </a:lnTo>
                <a:lnTo>
                  <a:pt x="1218793" y="640918"/>
                </a:lnTo>
                <a:lnTo>
                  <a:pt x="1222743" y="642581"/>
                </a:lnTo>
                <a:lnTo>
                  <a:pt x="1222336" y="668045"/>
                </a:lnTo>
                <a:lnTo>
                  <a:pt x="1222400" y="699287"/>
                </a:lnTo>
                <a:lnTo>
                  <a:pt x="1222095" y="714895"/>
                </a:lnTo>
                <a:lnTo>
                  <a:pt x="1201940" y="757707"/>
                </a:lnTo>
                <a:lnTo>
                  <a:pt x="1175004" y="768604"/>
                </a:lnTo>
                <a:lnTo>
                  <a:pt x="1168387" y="767943"/>
                </a:lnTo>
                <a:lnTo>
                  <a:pt x="1162558" y="763778"/>
                </a:lnTo>
                <a:lnTo>
                  <a:pt x="1148626" y="750925"/>
                </a:lnTo>
                <a:lnTo>
                  <a:pt x="1133297" y="743445"/>
                </a:lnTo>
                <a:lnTo>
                  <a:pt x="1116799" y="739978"/>
                </a:lnTo>
                <a:lnTo>
                  <a:pt x="1099400" y="739152"/>
                </a:lnTo>
                <a:lnTo>
                  <a:pt x="674763" y="739305"/>
                </a:lnTo>
                <a:lnTo>
                  <a:pt x="635520" y="749503"/>
                </a:lnTo>
                <a:lnTo>
                  <a:pt x="618490" y="766762"/>
                </a:lnTo>
                <a:lnTo>
                  <a:pt x="612178" y="768235"/>
                </a:lnTo>
                <a:lnTo>
                  <a:pt x="574103" y="751116"/>
                </a:lnTo>
                <a:lnTo>
                  <a:pt x="560273" y="703529"/>
                </a:lnTo>
                <a:lnTo>
                  <a:pt x="560171" y="690384"/>
                </a:lnTo>
                <a:lnTo>
                  <a:pt x="560590" y="650976"/>
                </a:lnTo>
                <a:lnTo>
                  <a:pt x="562749" y="644194"/>
                </a:lnTo>
                <a:lnTo>
                  <a:pt x="568591" y="641553"/>
                </a:lnTo>
                <a:lnTo>
                  <a:pt x="579970" y="640854"/>
                </a:lnTo>
                <a:lnTo>
                  <a:pt x="591362" y="638822"/>
                </a:lnTo>
                <a:lnTo>
                  <a:pt x="600240" y="633603"/>
                </a:lnTo>
                <a:lnTo>
                  <a:pt x="606463" y="625322"/>
                </a:lnTo>
                <a:lnTo>
                  <a:pt x="609854" y="614133"/>
                </a:lnTo>
                <a:lnTo>
                  <a:pt x="611809" y="590042"/>
                </a:lnTo>
                <a:lnTo>
                  <a:pt x="609701" y="570547"/>
                </a:lnTo>
                <a:lnTo>
                  <a:pt x="537895" y="545312"/>
                </a:lnTo>
                <a:lnTo>
                  <a:pt x="491832" y="545414"/>
                </a:lnTo>
                <a:lnTo>
                  <a:pt x="464185" y="575932"/>
                </a:lnTo>
                <a:lnTo>
                  <a:pt x="463842" y="582485"/>
                </a:lnTo>
                <a:lnTo>
                  <a:pt x="464096" y="595655"/>
                </a:lnTo>
                <a:lnTo>
                  <a:pt x="482777" y="638517"/>
                </a:lnTo>
                <a:lnTo>
                  <a:pt x="511556" y="640740"/>
                </a:lnTo>
                <a:lnTo>
                  <a:pt x="513626" y="644436"/>
                </a:lnTo>
                <a:lnTo>
                  <a:pt x="513041" y="682777"/>
                </a:lnTo>
                <a:lnTo>
                  <a:pt x="513295" y="711555"/>
                </a:lnTo>
                <a:lnTo>
                  <a:pt x="518198" y="745591"/>
                </a:lnTo>
                <a:lnTo>
                  <a:pt x="531063" y="775817"/>
                </a:lnTo>
                <a:lnTo>
                  <a:pt x="550773" y="799338"/>
                </a:lnTo>
                <a:lnTo>
                  <a:pt x="576224" y="813244"/>
                </a:lnTo>
                <a:lnTo>
                  <a:pt x="593394" y="819188"/>
                </a:lnTo>
                <a:lnTo>
                  <a:pt x="609003" y="826998"/>
                </a:lnTo>
                <a:lnTo>
                  <a:pt x="623404" y="837425"/>
                </a:lnTo>
                <a:lnTo>
                  <a:pt x="636981" y="851217"/>
                </a:lnTo>
                <a:lnTo>
                  <a:pt x="653745" y="866355"/>
                </a:lnTo>
                <a:lnTo>
                  <a:pt x="693750" y="884529"/>
                </a:lnTo>
                <a:lnTo>
                  <a:pt x="743369" y="897915"/>
                </a:lnTo>
                <a:lnTo>
                  <a:pt x="801014" y="906843"/>
                </a:lnTo>
                <a:lnTo>
                  <a:pt x="838695" y="910056"/>
                </a:lnTo>
                <a:lnTo>
                  <a:pt x="841514" y="913422"/>
                </a:lnTo>
                <a:lnTo>
                  <a:pt x="841044" y="940092"/>
                </a:lnTo>
                <a:lnTo>
                  <a:pt x="840879" y="998613"/>
                </a:lnTo>
                <a:lnTo>
                  <a:pt x="842378" y="1003604"/>
                </a:lnTo>
                <a:lnTo>
                  <a:pt x="859091" y="1000937"/>
                </a:lnTo>
                <a:lnTo>
                  <a:pt x="860869" y="1006157"/>
                </a:lnTo>
                <a:lnTo>
                  <a:pt x="860704" y="1014882"/>
                </a:lnTo>
                <a:lnTo>
                  <a:pt x="860653" y="1060500"/>
                </a:lnTo>
                <a:lnTo>
                  <a:pt x="860298" y="1084834"/>
                </a:lnTo>
                <a:lnTo>
                  <a:pt x="862698" y="1088415"/>
                </a:lnTo>
                <a:lnTo>
                  <a:pt x="881176" y="1087539"/>
                </a:lnTo>
                <a:lnTo>
                  <a:pt x="891247" y="1087412"/>
                </a:lnTo>
                <a:lnTo>
                  <a:pt x="901331" y="1087551"/>
                </a:lnTo>
                <a:lnTo>
                  <a:pt x="919518" y="1088351"/>
                </a:lnTo>
                <a:lnTo>
                  <a:pt x="922426" y="1085367"/>
                </a:lnTo>
                <a:lnTo>
                  <a:pt x="922210" y="1075956"/>
                </a:lnTo>
                <a:lnTo>
                  <a:pt x="921854" y="1006703"/>
                </a:lnTo>
                <a:lnTo>
                  <a:pt x="923124" y="1000925"/>
                </a:lnTo>
                <a:lnTo>
                  <a:pt x="939850" y="1003554"/>
                </a:lnTo>
                <a:lnTo>
                  <a:pt x="941806" y="999109"/>
                </a:lnTo>
                <a:lnTo>
                  <a:pt x="941666" y="941539"/>
                </a:lnTo>
                <a:lnTo>
                  <a:pt x="941019" y="914044"/>
                </a:lnTo>
                <a:lnTo>
                  <a:pt x="943825" y="909891"/>
                </a:lnTo>
                <a:lnTo>
                  <a:pt x="985088" y="906576"/>
                </a:lnTo>
                <a:lnTo>
                  <a:pt x="1046911" y="896340"/>
                </a:lnTo>
                <a:lnTo>
                  <a:pt x="1100785" y="879640"/>
                </a:lnTo>
                <a:lnTo>
                  <a:pt x="1143635" y="854697"/>
                </a:lnTo>
                <a:lnTo>
                  <a:pt x="1165428" y="828268"/>
                </a:lnTo>
                <a:lnTo>
                  <a:pt x="1170216" y="823912"/>
                </a:lnTo>
                <a:lnTo>
                  <a:pt x="1175778" y="821042"/>
                </a:lnTo>
                <a:lnTo>
                  <a:pt x="1182535" y="819518"/>
                </a:lnTo>
                <a:lnTo>
                  <a:pt x="1217980" y="807935"/>
                </a:lnTo>
                <a:lnTo>
                  <a:pt x="1245311" y="784148"/>
                </a:lnTo>
                <a:lnTo>
                  <a:pt x="1262976" y="750290"/>
                </a:lnTo>
                <a:lnTo>
                  <a:pt x="1269415" y="708494"/>
                </a:lnTo>
                <a:lnTo>
                  <a:pt x="1269238" y="644728"/>
                </a:lnTo>
                <a:lnTo>
                  <a:pt x="1270736" y="641108"/>
                </a:lnTo>
                <a:lnTo>
                  <a:pt x="1312075" y="631037"/>
                </a:lnTo>
                <a:lnTo>
                  <a:pt x="1318577" y="592594"/>
                </a:lnTo>
                <a:lnTo>
                  <a:pt x="1318577" y="586562"/>
                </a:lnTo>
                <a:lnTo>
                  <a:pt x="1318869" y="580491"/>
                </a:lnTo>
                <a:close/>
              </a:path>
              <a:path w="1783079" h="1348739">
                <a:moveTo>
                  <a:pt x="1666875" y="565226"/>
                </a:moveTo>
                <a:lnTo>
                  <a:pt x="1665960" y="554570"/>
                </a:lnTo>
                <a:lnTo>
                  <a:pt x="1662849" y="548233"/>
                </a:lnTo>
                <a:lnTo>
                  <a:pt x="1657121" y="545312"/>
                </a:lnTo>
                <a:lnTo>
                  <a:pt x="1648320" y="544918"/>
                </a:lnTo>
                <a:lnTo>
                  <a:pt x="1630349" y="545668"/>
                </a:lnTo>
                <a:lnTo>
                  <a:pt x="1612353" y="545934"/>
                </a:lnTo>
                <a:lnTo>
                  <a:pt x="1594358" y="545744"/>
                </a:lnTo>
                <a:lnTo>
                  <a:pt x="1576387" y="545045"/>
                </a:lnTo>
                <a:lnTo>
                  <a:pt x="1568183" y="545553"/>
                </a:lnTo>
                <a:lnTo>
                  <a:pt x="1563014" y="548500"/>
                </a:lnTo>
                <a:lnTo>
                  <a:pt x="1560322" y="554418"/>
                </a:lnTo>
                <a:lnTo>
                  <a:pt x="1559585" y="563841"/>
                </a:lnTo>
                <a:lnTo>
                  <a:pt x="1559890" y="945273"/>
                </a:lnTo>
                <a:lnTo>
                  <a:pt x="1559902" y="1326718"/>
                </a:lnTo>
                <a:lnTo>
                  <a:pt x="1560207" y="1338757"/>
                </a:lnTo>
                <a:lnTo>
                  <a:pt x="1562277" y="1344942"/>
                </a:lnTo>
                <a:lnTo>
                  <a:pt x="1567878" y="1347228"/>
                </a:lnTo>
                <a:lnTo>
                  <a:pt x="1578762" y="1347558"/>
                </a:lnTo>
                <a:lnTo>
                  <a:pt x="1633816" y="1347406"/>
                </a:lnTo>
                <a:lnTo>
                  <a:pt x="1663484" y="1348295"/>
                </a:lnTo>
                <a:lnTo>
                  <a:pt x="1666849" y="1344523"/>
                </a:lnTo>
                <a:lnTo>
                  <a:pt x="1666455" y="1282509"/>
                </a:lnTo>
                <a:lnTo>
                  <a:pt x="1666875" y="565226"/>
                </a:lnTo>
                <a:close/>
              </a:path>
              <a:path w="1783079" h="1348739">
                <a:moveTo>
                  <a:pt x="1782699" y="465531"/>
                </a:moveTo>
                <a:lnTo>
                  <a:pt x="1761210" y="430707"/>
                </a:lnTo>
                <a:lnTo>
                  <a:pt x="1741195" y="426529"/>
                </a:lnTo>
                <a:lnTo>
                  <a:pt x="892213" y="426542"/>
                </a:lnTo>
                <a:lnTo>
                  <a:pt x="92506" y="426453"/>
                </a:lnTo>
                <a:lnTo>
                  <a:pt x="37084" y="426834"/>
                </a:lnTo>
                <a:lnTo>
                  <a:pt x="3556" y="451243"/>
                </a:lnTo>
                <a:lnTo>
                  <a:pt x="0" y="466839"/>
                </a:lnTo>
                <a:lnTo>
                  <a:pt x="1358" y="483069"/>
                </a:lnTo>
                <a:lnTo>
                  <a:pt x="30505" y="513803"/>
                </a:lnTo>
                <a:lnTo>
                  <a:pt x="41922" y="515378"/>
                </a:lnTo>
                <a:lnTo>
                  <a:pt x="1742059" y="515353"/>
                </a:lnTo>
                <a:lnTo>
                  <a:pt x="1756333" y="512711"/>
                </a:lnTo>
                <a:lnTo>
                  <a:pt x="1768233" y="505485"/>
                </a:lnTo>
                <a:lnTo>
                  <a:pt x="1777060" y="494423"/>
                </a:lnTo>
                <a:lnTo>
                  <a:pt x="1782140" y="480288"/>
                </a:lnTo>
                <a:lnTo>
                  <a:pt x="1782699" y="465531"/>
                </a:lnTo>
                <a:close/>
              </a:path>
            </a:pathLst>
          </a:custGeom>
          <a:solidFill>
            <a:srgbClr val="00948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30">
            <a:extLst>
              <a:ext uri="{FF2B5EF4-FFF2-40B4-BE49-F238E27FC236}">
                <a16:creationId xmlns:a16="http://schemas.microsoft.com/office/drawing/2014/main" id="{8E9FBABE-30E6-DD92-F5E5-BC9AB6F74B3D}"/>
              </a:ext>
            </a:extLst>
          </p:cNvPr>
          <p:cNvGrpSpPr/>
          <p:nvPr/>
        </p:nvGrpSpPr>
        <p:grpSpPr>
          <a:xfrm>
            <a:off x="2328291" y="2274755"/>
            <a:ext cx="1019276" cy="567411"/>
            <a:chOff x="2059594" y="3018908"/>
            <a:chExt cx="1027430" cy="651510"/>
          </a:xfrm>
        </p:grpSpPr>
        <p:sp>
          <p:nvSpPr>
            <p:cNvPr id="34" name="object 31">
              <a:extLst>
                <a:ext uri="{FF2B5EF4-FFF2-40B4-BE49-F238E27FC236}">
                  <a16:creationId xmlns:a16="http://schemas.microsoft.com/office/drawing/2014/main" id="{69417974-CD2F-A381-C8B1-73F34B302C28}"/>
                </a:ext>
              </a:extLst>
            </p:cNvPr>
            <p:cNvSpPr/>
            <p:nvPr/>
          </p:nvSpPr>
          <p:spPr>
            <a:xfrm>
              <a:off x="2059584" y="3018916"/>
              <a:ext cx="1027430" cy="640715"/>
            </a:xfrm>
            <a:custGeom>
              <a:avLst/>
              <a:gdLst/>
              <a:ahLst/>
              <a:cxnLst/>
              <a:rect l="l" t="t" r="r" b="b"/>
              <a:pathLst>
                <a:path w="1027430" h="640714">
                  <a:moveTo>
                    <a:pt x="253199" y="53251"/>
                  </a:moveTo>
                  <a:lnTo>
                    <a:pt x="252717" y="50292"/>
                  </a:lnTo>
                  <a:lnTo>
                    <a:pt x="175501" y="3238"/>
                  </a:lnTo>
                  <a:lnTo>
                    <a:pt x="172415" y="1981"/>
                  </a:lnTo>
                  <a:lnTo>
                    <a:pt x="167246" y="2540"/>
                  </a:lnTo>
                  <a:lnTo>
                    <a:pt x="165544" y="6375"/>
                  </a:lnTo>
                  <a:lnTo>
                    <a:pt x="1206" y="298145"/>
                  </a:lnTo>
                  <a:lnTo>
                    <a:pt x="0" y="302869"/>
                  </a:lnTo>
                  <a:lnTo>
                    <a:pt x="81394" y="352628"/>
                  </a:lnTo>
                  <a:lnTo>
                    <a:pt x="84709" y="351497"/>
                  </a:lnTo>
                  <a:lnTo>
                    <a:pt x="88798" y="345351"/>
                  </a:lnTo>
                  <a:lnTo>
                    <a:pt x="253199" y="53251"/>
                  </a:lnTo>
                  <a:close/>
                </a:path>
                <a:path w="1027430" h="640714">
                  <a:moveTo>
                    <a:pt x="839558" y="430872"/>
                  </a:moveTo>
                  <a:lnTo>
                    <a:pt x="781558" y="369379"/>
                  </a:lnTo>
                  <a:lnTo>
                    <a:pt x="740930" y="338404"/>
                  </a:lnTo>
                  <a:lnTo>
                    <a:pt x="699579" y="308495"/>
                  </a:lnTo>
                  <a:lnTo>
                    <a:pt x="657402" y="279806"/>
                  </a:lnTo>
                  <a:lnTo>
                    <a:pt x="614337" y="252412"/>
                  </a:lnTo>
                  <a:lnTo>
                    <a:pt x="570306" y="226453"/>
                  </a:lnTo>
                  <a:lnTo>
                    <a:pt x="525221" y="202044"/>
                  </a:lnTo>
                  <a:lnTo>
                    <a:pt x="500151" y="192722"/>
                  </a:lnTo>
                  <a:lnTo>
                    <a:pt x="487654" y="192824"/>
                  </a:lnTo>
                  <a:lnTo>
                    <a:pt x="474624" y="197548"/>
                  </a:lnTo>
                  <a:lnTo>
                    <a:pt x="473494" y="198170"/>
                  </a:lnTo>
                  <a:lnTo>
                    <a:pt x="472071" y="198259"/>
                  </a:lnTo>
                  <a:lnTo>
                    <a:pt x="464604" y="200126"/>
                  </a:lnTo>
                  <a:lnTo>
                    <a:pt x="460108" y="203492"/>
                  </a:lnTo>
                  <a:lnTo>
                    <a:pt x="456247" y="208813"/>
                  </a:lnTo>
                  <a:lnTo>
                    <a:pt x="441007" y="227825"/>
                  </a:lnTo>
                  <a:lnTo>
                    <a:pt x="404876" y="259321"/>
                  </a:lnTo>
                  <a:lnTo>
                    <a:pt x="367931" y="277228"/>
                  </a:lnTo>
                  <a:lnTo>
                    <a:pt x="335635" y="282816"/>
                  </a:lnTo>
                  <a:lnTo>
                    <a:pt x="318897" y="281178"/>
                  </a:lnTo>
                  <a:lnTo>
                    <a:pt x="308419" y="277380"/>
                  </a:lnTo>
                  <a:lnTo>
                    <a:pt x="300837" y="270916"/>
                  </a:lnTo>
                  <a:lnTo>
                    <a:pt x="296214" y="262026"/>
                  </a:lnTo>
                  <a:lnTo>
                    <a:pt x="294627" y="250913"/>
                  </a:lnTo>
                  <a:lnTo>
                    <a:pt x="295275" y="240499"/>
                  </a:lnTo>
                  <a:lnTo>
                    <a:pt x="316699" y="193509"/>
                  </a:lnTo>
                  <a:lnTo>
                    <a:pt x="340144" y="158661"/>
                  </a:lnTo>
                  <a:lnTo>
                    <a:pt x="357924" y="133807"/>
                  </a:lnTo>
                  <a:lnTo>
                    <a:pt x="357644" y="133248"/>
                  </a:lnTo>
                  <a:lnTo>
                    <a:pt x="312762" y="126263"/>
                  </a:lnTo>
                  <a:lnTo>
                    <a:pt x="268973" y="110591"/>
                  </a:lnTo>
                  <a:lnTo>
                    <a:pt x="257733" y="100266"/>
                  </a:lnTo>
                  <a:lnTo>
                    <a:pt x="245846" y="103111"/>
                  </a:lnTo>
                  <a:lnTo>
                    <a:pt x="244360" y="112001"/>
                  </a:lnTo>
                  <a:lnTo>
                    <a:pt x="121005" y="330530"/>
                  </a:lnTo>
                  <a:lnTo>
                    <a:pt x="120205" y="333375"/>
                  </a:lnTo>
                  <a:lnTo>
                    <a:pt x="131940" y="347091"/>
                  </a:lnTo>
                  <a:lnTo>
                    <a:pt x="148183" y="366890"/>
                  </a:lnTo>
                  <a:lnTo>
                    <a:pt x="160591" y="382765"/>
                  </a:lnTo>
                  <a:lnTo>
                    <a:pt x="163880" y="384124"/>
                  </a:lnTo>
                  <a:lnTo>
                    <a:pt x="170040" y="375450"/>
                  </a:lnTo>
                  <a:lnTo>
                    <a:pt x="174828" y="372618"/>
                  </a:lnTo>
                  <a:lnTo>
                    <a:pt x="195618" y="365391"/>
                  </a:lnTo>
                  <a:lnTo>
                    <a:pt x="217627" y="367830"/>
                  </a:lnTo>
                  <a:lnTo>
                    <a:pt x="237756" y="378955"/>
                  </a:lnTo>
                  <a:lnTo>
                    <a:pt x="252958" y="397776"/>
                  </a:lnTo>
                  <a:lnTo>
                    <a:pt x="258826" y="408711"/>
                  </a:lnTo>
                  <a:lnTo>
                    <a:pt x="265734" y="398691"/>
                  </a:lnTo>
                  <a:lnTo>
                    <a:pt x="272351" y="390194"/>
                  </a:lnTo>
                  <a:lnTo>
                    <a:pt x="279933" y="383120"/>
                  </a:lnTo>
                  <a:lnTo>
                    <a:pt x="288772" y="377837"/>
                  </a:lnTo>
                  <a:lnTo>
                    <a:pt x="299199" y="374764"/>
                  </a:lnTo>
                  <a:lnTo>
                    <a:pt x="323443" y="376034"/>
                  </a:lnTo>
                  <a:lnTo>
                    <a:pt x="344614" y="386740"/>
                  </a:lnTo>
                  <a:lnTo>
                    <a:pt x="360019" y="405053"/>
                  </a:lnTo>
                  <a:lnTo>
                    <a:pt x="366953" y="429145"/>
                  </a:lnTo>
                  <a:lnTo>
                    <a:pt x="368058" y="437134"/>
                  </a:lnTo>
                  <a:lnTo>
                    <a:pt x="370598" y="442531"/>
                  </a:lnTo>
                  <a:lnTo>
                    <a:pt x="375373" y="446138"/>
                  </a:lnTo>
                  <a:lnTo>
                    <a:pt x="383133" y="448741"/>
                  </a:lnTo>
                  <a:lnTo>
                    <a:pt x="402551" y="457187"/>
                  </a:lnTo>
                  <a:lnTo>
                    <a:pt x="416648" y="471004"/>
                  </a:lnTo>
                  <a:lnTo>
                    <a:pt x="425107" y="489229"/>
                  </a:lnTo>
                  <a:lnTo>
                    <a:pt x="427647" y="510908"/>
                  </a:lnTo>
                  <a:lnTo>
                    <a:pt x="427532" y="515708"/>
                  </a:lnTo>
                  <a:lnTo>
                    <a:pt x="428650" y="517969"/>
                  </a:lnTo>
                  <a:lnTo>
                    <a:pt x="435521" y="517575"/>
                  </a:lnTo>
                  <a:lnTo>
                    <a:pt x="437388" y="518109"/>
                  </a:lnTo>
                  <a:lnTo>
                    <a:pt x="439242" y="518350"/>
                  </a:lnTo>
                  <a:lnTo>
                    <a:pt x="461695" y="526592"/>
                  </a:lnTo>
                  <a:lnTo>
                    <a:pt x="478929" y="542925"/>
                  </a:lnTo>
                  <a:lnTo>
                    <a:pt x="488899" y="564476"/>
                  </a:lnTo>
                  <a:lnTo>
                    <a:pt x="489559" y="588352"/>
                  </a:lnTo>
                  <a:lnTo>
                    <a:pt x="487565" y="595363"/>
                  </a:lnTo>
                  <a:lnTo>
                    <a:pt x="484593" y="601840"/>
                  </a:lnTo>
                  <a:lnTo>
                    <a:pt x="480847" y="607898"/>
                  </a:lnTo>
                  <a:lnTo>
                    <a:pt x="474129" y="616737"/>
                  </a:lnTo>
                  <a:lnTo>
                    <a:pt x="473379" y="619328"/>
                  </a:lnTo>
                  <a:lnTo>
                    <a:pt x="499275" y="627278"/>
                  </a:lnTo>
                  <a:lnTo>
                    <a:pt x="521373" y="633145"/>
                  </a:lnTo>
                  <a:lnTo>
                    <a:pt x="545388" y="637705"/>
                  </a:lnTo>
                  <a:lnTo>
                    <a:pt x="572274" y="640257"/>
                  </a:lnTo>
                  <a:lnTo>
                    <a:pt x="584593" y="639254"/>
                  </a:lnTo>
                  <a:lnTo>
                    <a:pt x="597192" y="634009"/>
                  </a:lnTo>
                  <a:lnTo>
                    <a:pt x="609587" y="624967"/>
                  </a:lnTo>
                  <a:lnTo>
                    <a:pt x="621245" y="612609"/>
                  </a:lnTo>
                  <a:lnTo>
                    <a:pt x="625373" y="607441"/>
                  </a:lnTo>
                  <a:lnTo>
                    <a:pt x="625373" y="605269"/>
                  </a:lnTo>
                  <a:lnTo>
                    <a:pt x="597141" y="591883"/>
                  </a:lnTo>
                  <a:lnTo>
                    <a:pt x="531787" y="560273"/>
                  </a:lnTo>
                  <a:lnTo>
                    <a:pt x="527354" y="558304"/>
                  </a:lnTo>
                  <a:lnTo>
                    <a:pt x="521030" y="553834"/>
                  </a:lnTo>
                  <a:lnTo>
                    <a:pt x="519036" y="549567"/>
                  </a:lnTo>
                  <a:lnTo>
                    <a:pt x="523633" y="539102"/>
                  </a:lnTo>
                  <a:lnTo>
                    <a:pt x="528015" y="536905"/>
                  </a:lnTo>
                  <a:lnTo>
                    <a:pt x="536536" y="539280"/>
                  </a:lnTo>
                  <a:lnTo>
                    <a:pt x="628942" y="584111"/>
                  </a:lnTo>
                  <a:lnTo>
                    <a:pt x="636193" y="587209"/>
                  </a:lnTo>
                  <a:lnTo>
                    <a:pt x="643559" y="589330"/>
                  </a:lnTo>
                  <a:lnTo>
                    <a:pt x="651116" y="590537"/>
                  </a:lnTo>
                  <a:lnTo>
                    <a:pt x="658939" y="590867"/>
                  </a:lnTo>
                  <a:lnTo>
                    <a:pt x="675373" y="588619"/>
                  </a:lnTo>
                  <a:lnTo>
                    <a:pt x="687260" y="582079"/>
                  </a:lnTo>
                  <a:lnTo>
                    <a:pt x="694969" y="570852"/>
                  </a:lnTo>
                  <a:lnTo>
                    <a:pt x="698868" y="554621"/>
                  </a:lnTo>
                  <a:lnTo>
                    <a:pt x="699452" y="549402"/>
                  </a:lnTo>
                  <a:lnTo>
                    <a:pt x="697979" y="546417"/>
                  </a:lnTo>
                  <a:lnTo>
                    <a:pt x="676706" y="534365"/>
                  </a:lnTo>
                  <a:lnTo>
                    <a:pt x="565696" y="469785"/>
                  </a:lnTo>
                  <a:lnTo>
                    <a:pt x="563740" y="464654"/>
                  </a:lnTo>
                  <a:lnTo>
                    <a:pt x="570230" y="453072"/>
                  </a:lnTo>
                  <a:lnTo>
                    <a:pt x="575614" y="452183"/>
                  </a:lnTo>
                  <a:lnTo>
                    <a:pt x="583209" y="455853"/>
                  </a:lnTo>
                  <a:lnTo>
                    <a:pt x="672680" y="507606"/>
                  </a:lnTo>
                  <a:lnTo>
                    <a:pt x="701243" y="524548"/>
                  </a:lnTo>
                  <a:lnTo>
                    <a:pt x="709422" y="528447"/>
                  </a:lnTo>
                  <a:lnTo>
                    <a:pt x="717638" y="530491"/>
                  </a:lnTo>
                  <a:lnTo>
                    <a:pt x="726046" y="531037"/>
                  </a:lnTo>
                  <a:lnTo>
                    <a:pt x="734822" y="530440"/>
                  </a:lnTo>
                  <a:lnTo>
                    <a:pt x="766229" y="503313"/>
                  </a:lnTo>
                  <a:lnTo>
                    <a:pt x="768261" y="483641"/>
                  </a:lnTo>
                  <a:lnTo>
                    <a:pt x="765695" y="479653"/>
                  </a:lnTo>
                  <a:lnTo>
                    <a:pt x="626376" y="396290"/>
                  </a:lnTo>
                  <a:lnTo>
                    <a:pt x="609409" y="385597"/>
                  </a:lnTo>
                  <a:lnTo>
                    <a:pt x="607441" y="380669"/>
                  </a:lnTo>
                  <a:lnTo>
                    <a:pt x="614248" y="369430"/>
                  </a:lnTo>
                  <a:lnTo>
                    <a:pt x="619391" y="368325"/>
                  </a:lnTo>
                  <a:lnTo>
                    <a:pt x="626986" y="372160"/>
                  </a:lnTo>
                  <a:lnTo>
                    <a:pt x="776935" y="462394"/>
                  </a:lnTo>
                  <a:lnTo>
                    <a:pt x="784225" y="466102"/>
                  </a:lnTo>
                  <a:lnTo>
                    <a:pt x="791718" y="468490"/>
                  </a:lnTo>
                  <a:lnTo>
                    <a:pt x="799452" y="469557"/>
                  </a:lnTo>
                  <a:lnTo>
                    <a:pt x="807491" y="469328"/>
                  </a:lnTo>
                  <a:lnTo>
                    <a:pt x="825538" y="462419"/>
                  </a:lnTo>
                  <a:lnTo>
                    <a:pt x="836726" y="448500"/>
                  </a:lnTo>
                  <a:lnTo>
                    <a:pt x="839558" y="430872"/>
                  </a:lnTo>
                  <a:close/>
                </a:path>
                <a:path w="1027430" h="640714">
                  <a:moveTo>
                    <a:pt x="905954" y="327088"/>
                  </a:moveTo>
                  <a:lnTo>
                    <a:pt x="777328" y="98640"/>
                  </a:lnTo>
                  <a:lnTo>
                    <a:pt x="774534" y="97574"/>
                  </a:lnTo>
                  <a:lnTo>
                    <a:pt x="769251" y="99479"/>
                  </a:lnTo>
                  <a:lnTo>
                    <a:pt x="751116" y="104355"/>
                  </a:lnTo>
                  <a:lnTo>
                    <a:pt x="732866" y="106133"/>
                  </a:lnTo>
                  <a:lnTo>
                    <a:pt x="714489" y="105156"/>
                  </a:lnTo>
                  <a:lnTo>
                    <a:pt x="695972" y="101765"/>
                  </a:lnTo>
                  <a:lnTo>
                    <a:pt x="659003" y="92862"/>
                  </a:lnTo>
                  <a:lnTo>
                    <a:pt x="640410" y="88963"/>
                  </a:lnTo>
                  <a:lnTo>
                    <a:pt x="621639" y="85915"/>
                  </a:lnTo>
                  <a:lnTo>
                    <a:pt x="572985" y="81915"/>
                  </a:lnTo>
                  <a:lnTo>
                    <a:pt x="524548" y="82511"/>
                  </a:lnTo>
                  <a:lnTo>
                    <a:pt x="476326" y="87312"/>
                  </a:lnTo>
                  <a:lnTo>
                    <a:pt x="428294" y="95859"/>
                  </a:lnTo>
                  <a:lnTo>
                    <a:pt x="395211" y="117487"/>
                  </a:lnTo>
                  <a:lnTo>
                    <a:pt x="358609" y="169024"/>
                  </a:lnTo>
                  <a:lnTo>
                    <a:pt x="323824" y="221818"/>
                  </a:lnTo>
                  <a:lnTo>
                    <a:pt x="315353" y="257073"/>
                  </a:lnTo>
                  <a:lnTo>
                    <a:pt x="318071" y="260743"/>
                  </a:lnTo>
                  <a:lnTo>
                    <a:pt x="326910" y="261391"/>
                  </a:lnTo>
                  <a:lnTo>
                    <a:pt x="338582" y="261467"/>
                  </a:lnTo>
                  <a:lnTo>
                    <a:pt x="350012" y="260019"/>
                  </a:lnTo>
                  <a:lnTo>
                    <a:pt x="393293" y="241604"/>
                  </a:lnTo>
                  <a:lnTo>
                    <a:pt x="428320" y="210235"/>
                  </a:lnTo>
                  <a:lnTo>
                    <a:pt x="446519" y="186143"/>
                  </a:lnTo>
                  <a:lnTo>
                    <a:pt x="450634" y="182791"/>
                  </a:lnTo>
                  <a:lnTo>
                    <a:pt x="484682" y="172440"/>
                  </a:lnTo>
                  <a:lnTo>
                    <a:pt x="499224" y="167462"/>
                  </a:lnTo>
                  <a:lnTo>
                    <a:pt x="503682" y="167728"/>
                  </a:lnTo>
                  <a:lnTo>
                    <a:pt x="545604" y="189522"/>
                  </a:lnTo>
                  <a:lnTo>
                    <a:pt x="582409" y="209359"/>
                  </a:lnTo>
                  <a:lnTo>
                    <a:pt x="618667" y="230149"/>
                  </a:lnTo>
                  <a:lnTo>
                    <a:pt x="654100" y="252349"/>
                  </a:lnTo>
                  <a:lnTo>
                    <a:pt x="698792" y="282397"/>
                  </a:lnTo>
                  <a:lnTo>
                    <a:pt x="742759" y="313448"/>
                  </a:lnTo>
                  <a:lnTo>
                    <a:pt x="785799" y="345757"/>
                  </a:lnTo>
                  <a:lnTo>
                    <a:pt x="827709" y="379590"/>
                  </a:lnTo>
                  <a:lnTo>
                    <a:pt x="833539" y="384492"/>
                  </a:lnTo>
                  <a:lnTo>
                    <a:pt x="837907" y="384403"/>
                  </a:lnTo>
                  <a:lnTo>
                    <a:pt x="855738" y="373329"/>
                  </a:lnTo>
                  <a:lnTo>
                    <a:pt x="861415" y="369252"/>
                  </a:lnTo>
                  <a:lnTo>
                    <a:pt x="866749" y="364731"/>
                  </a:lnTo>
                  <a:lnTo>
                    <a:pt x="905954" y="327088"/>
                  </a:lnTo>
                  <a:close/>
                </a:path>
                <a:path w="1027430" h="640714">
                  <a:moveTo>
                    <a:pt x="1027417" y="303301"/>
                  </a:moveTo>
                  <a:lnTo>
                    <a:pt x="1027252" y="300062"/>
                  </a:lnTo>
                  <a:lnTo>
                    <a:pt x="1027252" y="296113"/>
                  </a:lnTo>
                  <a:lnTo>
                    <a:pt x="1025118" y="293560"/>
                  </a:lnTo>
                  <a:lnTo>
                    <a:pt x="859853" y="215"/>
                  </a:lnTo>
                  <a:lnTo>
                    <a:pt x="858748" y="0"/>
                  </a:lnTo>
                  <a:lnTo>
                    <a:pt x="786257" y="44183"/>
                  </a:lnTo>
                  <a:lnTo>
                    <a:pt x="780199" y="48348"/>
                  </a:lnTo>
                  <a:lnTo>
                    <a:pt x="777570" y="52070"/>
                  </a:lnTo>
                  <a:lnTo>
                    <a:pt x="778040" y="56616"/>
                  </a:lnTo>
                  <a:lnTo>
                    <a:pt x="781304" y="63233"/>
                  </a:lnTo>
                  <a:lnTo>
                    <a:pt x="942860" y="350037"/>
                  </a:lnTo>
                  <a:lnTo>
                    <a:pt x="946023" y="353707"/>
                  </a:lnTo>
                  <a:lnTo>
                    <a:pt x="1024991" y="305384"/>
                  </a:lnTo>
                  <a:lnTo>
                    <a:pt x="1027417" y="303301"/>
                  </a:lnTo>
                  <a:close/>
                </a:path>
              </a:pathLst>
            </a:custGeom>
            <a:solidFill>
              <a:srgbClr val="FEC7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2">
              <a:extLst>
                <a:ext uri="{FF2B5EF4-FFF2-40B4-BE49-F238E27FC236}">
                  <a16:creationId xmlns:a16="http://schemas.microsoft.com/office/drawing/2014/main" id="{9043CF8A-B2EB-47A9-8E49-AECD8D71547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12689" y="3404914"/>
              <a:ext cx="316543" cy="264924"/>
            </a:xfrm>
            <a:prstGeom prst="rect">
              <a:avLst/>
            </a:prstGeom>
          </p:spPr>
        </p:pic>
      </p:grpSp>
      <p:grpSp>
        <p:nvGrpSpPr>
          <p:cNvPr id="36" name="object 33">
            <a:extLst>
              <a:ext uri="{FF2B5EF4-FFF2-40B4-BE49-F238E27FC236}">
                <a16:creationId xmlns:a16="http://schemas.microsoft.com/office/drawing/2014/main" id="{D1E5317E-620C-3FF3-3B46-94E0634CE5BD}"/>
              </a:ext>
            </a:extLst>
          </p:cNvPr>
          <p:cNvGrpSpPr/>
          <p:nvPr/>
        </p:nvGrpSpPr>
        <p:grpSpPr>
          <a:xfrm>
            <a:off x="2328291" y="3022636"/>
            <a:ext cx="1019276" cy="567411"/>
            <a:chOff x="2059594" y="3766789"/>
            <a:chExt cx="1027430" cy="651510"/>
          </a:xfrm>
        </p:grpSpPr>
        <p:sp>
          <p:nvSpPr>
            <p:cNvPr id="37" name="object 34">
              <a:extLst>
                <a:ext uri="{FF2B5EF4-FFF2-40B4-BE49-F238E27FC236}">
                  <a16:creationId xmlns:a16="http://schemas.microsoft.com/office/drawing/2014/main" id="{1D774035-2DCE-824D-6A18-2F7393610946}"/>
                </a:ext>
              </a:extLst>
            </p:cNvPr>
            <p:cNvSpPr/>
            <p:nvPr/>
          </p:nvSpPr>
          <p:spPr>
            <a:xfrm>
              <a:off x="2059584" y="3766794"/>
              <a:ext cx="1027430" cy="640715"/>
            </a:xfrm>
            <a:custGeom>
              <a:avLst/>
              <a:gdLst/>
              <a:ahLst/>
              <a:cxnLst/>
              <a:rect l="l" t="t" r="r" b="b"/>
              <a:pathLst>
                <a:path w="1027430" h="640714">
                  <a:moveTo>
                    <a:pt x="253199" y="53251"/>
                  </a:moveTo>
                  <a:lnTo>
                    <a:pt x="252717" y="50292"/>
                  </a:lnTo>
                  <a:lnTo>
                    <a:pt x="175501" y="3238"/>
                  </a:lnTo>
                  <a:lnTo>
                    <a:pt x="172415" y="1981"/>
                  </a:lnTo>
                  <a:lnTo>
                    <a:pt x="167246" y="2540"/>
                  </a:lnTo>
                  <a:lnTo>
                    <a:pt x="165544" y="6375"/>
                  </a:lnTo>
                  <a:lnTo>
                    <a:pt x="1206" y="298145"/>
                  </a:lnTo>
                  <a:lnTo>
                    <a:pt x="0" y="302869"/>
                  </a:lnTo>
                  <a:lnTo>
                    <a:pt x="81394" y="352628"/>
                  </a:lnTo>
                  <a:lnTo>
                    <a:pt x="84709" y="351497"/>
                  </a:lnTo>
                  <a:lnTo>
                    <a:pt x="88798" y="345351"/>
                  </a:lnTo>
                  <a:lnTo>
                    <a:pt x="253199" y="53251"/>
                  </a:lnTo>
                  <a:close/>
                </a:path>
                <a:path w="1027430" h="640714">
                  <a:moveTo>
                    <a:pt x="839558" y="430885"/>
                  </a:moveTo>
                  <a:lnTo>
                    <a:pt x="781558" y="369392"/>
                  </a:lnTo>
                  <a:lnTo>
                    <a:pt x="740930" y="338404"/>
                  </a:lnTo>
                  <a:lnTo>
                    <a:pt x="699579" y="308508"/>
                  </a:lnTo>
                  <a:lnTo>
                    <a:pt x="657402" y="279806"/>
                  </a:lnTo>
                  <a:lnTo>
                    <a:pt x="614337" y="252412"/>
                  </a:lnTo>
                  <a:lnTo>
                    <a:pt x="570306" y="226453"/>
                  </a:lnTo>
                  <a:lnTo>
                    <a:pt x="525221" y="202044"/>
                  </a:lnTo>
                  <a:lnTo>
                    <a:pt x="500151" y="192735"/>
                  </a:lnTo>
                  <a:lnTo>
                    <a:pt x="487654" y="192824"/>
                  </a:lnTo>
                  <a:lnTo>
                    <a:pt x="474624" y="197548"/>
                  </a:lnTo>
                  <a:lnTo>
                    <a:pt x="473494" y="198170"/>
                  </a:lnTo>
                  <a:lnTo>
                    <a:pt x="472071" y="198259"/>
                  </a:lnTo>
                  <a:lnTo>
                    <a:pt x="464604" y="200126"/>
                  </a:lnTo>
                  <a:lnTo>
                    <a:pt x="460108" y="203492"/>
                  </a:lnTo>
                  <a:lnTo>
                    <a:pt x="456247" y="208813"/>
                  </a:lnTo>
                  <a:lnTo>
                    <a:pt x="441007" y="227825"/>
                  </a:lnTo>
                  <a:lnTo>
                    <a:pt x="404876" y="259334"/>
                  </a:lnTo>
                  <a:lnTo>
                    <a:pt x="367931" y="277228"/>
                  </a:lnTo>
                  <a:lnTo>
                    <a:pt x="335635" y="282816"/>
                  </a:lnTo>
                  <a:lnTo>
                    <a:pt x="318897" y="281178"/>
                  </a:lnTo>
                  <a:lnTo>
                    <a:pt x="308419" y="277380"/>
                  </a:lnTo>
                  <a:lnTo>
                    <a:pt x="300837" y="270929"/>
                  </a:lnTo>
                  <a:lnTo>
                    <a:pt x="296214" y="262026"/>
                  </a:lnTo>
                  <a:lnTo>
                    <a:pt x="294627" y="250913"/>
                  </a:lnTo>
                  <a:lnTo>
                    <a:pt x="295275" y="240499"/>
                  </a:lnTo>
                  <a:lnTo>
                    <a:pt x="316699" y="193509"/>
                  </a:lnTo>
                  <a:lnTo>
                    <a:pt x="340144" y="158661"/>
                  </a:lnTo>
                  <a:lnTo>
                    <a:pt x="357924" y="133807"/>
                  </a:lnTo>
                  <a:lnTo>
                    <a:pt x="357644" y="133248"/>
                  </a:lnTo>
                  <a:lnTo>
                    <a:pt x="312762" y="126276"/>
                  </a:lnTo>
                  <a:lnTo>
                    <a:pt x="268973" y="110591"/>
                  </a:lnTo>
                  <a:lnTo>
                    <a:pt x="257733" y="100266"/>
                  </a:lnTo>
                  <a:lnTo>
                    <a:pt x="245846" y="103111"/>
                  </a:lnTo>
                  <a:lnTo>
                    <a:pt x="244360" y="112001"/>
                  </a:lnTo>
                  <a:lnTo>
                    <a:pt x="121005" y="330530"/>
                  </a:lnTo>
                  <a:lnTo>
                    <a:pt x="120205" y="333375"/>
                  </a:lnTo>
                  <a:lnTo>
                    <a:pt x="131940" y="347091"/>
                  </a:lnTo>
                  <a:lnTo>
                    <a:pt x="148183" y="366890"/>
                  </a:lnTo>
                  <a:lnTo>
                    <a:pt x="160591" y="382765"/>
                  </a:lnTo>
                  <a:lnTo>
                    <a:pt x="163880" y="384124"/>
                  </a:lnTo>
                  <a:lnTo>
                    <a:pt x="170040" y="375450"/>
                  </a:lnTo>
                  <a:lnTo>
                    <a:pt x="174828" y="372618"/>
                  </a:lnTo>
                  <a:lnTo>
                    <a:pt x="195618" y="365391"/>
                  </a:lnTo>
                  <a:lnTo>
                    <a:pt x="217627" y="367842"/>
                  </a:lnTo>
                  <a:lnTo>
                    <a:pt x="237756" y="378968"/>
                  </a:lnTo>
                  <a:lnTo>
                    <a:pt x="252958" y="397776"/>
                  </a:lnTo>
                  <a:lnTo>
                    <a:pt x="258826" y="408711"/>
                  </a:lnTo>
                  <a:lnTo>
                    <a:pt x="265734" y="398691"/>
                  </a:lnTo>
                  <a:lnTo>
                    <a:pt x="272351" y="390207"/>
                  </a:lnTo>
                  <a:lnTo>
                    <a:pt x="279933" y="383120"/>
                  </a:lnTo>
                  <a:lnTo>
                    <a:pt x="288772" y="377837"/>
                  </a:lnTo>
                  <a:lnTo>
                    <a:pt x="299199" y="374764"/>
                  </a:lnTo>
                  <a:lnTo>
                    <a:pt x="323443" y="376034"/>
                  </a:lnTo>
                  <a:lnTo>
                    <a:pt x="344614" y="386753"/>
                  </a:lnTo>
                  <a:lnTo>
                    <a:pt x="360019" y="405066"/>
                  </a:lnTo>
                  <a:lnTo>
                    <a:pt x="366953" y="429145"/>
                  </a:lnTo>
                  <a:lnTo>
                    <a:pt x="368058" y="437134"/>
                  </a:lnTo>
                  <a:lnTo>
                    <a:pt x="370598" y="442531"/>
                  </a:lnTo>
                  <a:lnTo>
                    <a:pt x="375373" y="446138"/>
                  </a:lnTo>
                  <a:lnTo>
                    <a:pt x="383133" y="448741"/>
                  </a:lnTo>
                  <a:lnTo>
                    <a:pt x="402551" y="457187"/>
                  </a:lnTo>
                  <a:lnTo>
                    <a:pt x="416648" y="471004"/>
                  </a:lnTo>
                  <a:lnTo>
                    <a:pt x="425107" y="489242"/>
                  </a:lnTo>
                  <a:lnTo>
                    <a:pt x="427647" y="510908"/>
                  </a:lnTo>
                  <a:lnTo>
                    <a:pt x="427532" y="515708"/>
                  </a:lnTo>
                  <a:lnTo>
                    <a:pt x="428650" y="517969"/>
                  </a:lnTo>
                  <a:lnTo>
                    <a:pt x="435521" y="517575"/>
                  </a:lnTo>
                  <a:lnTo>
                    <a:pt x="437388" y="518109"/>
                  </a:lnTo>
                  <a:lnTo>
                    <a:pt x="439242" y="518350"/>
                  </a:lnTo>
                  <a:lnTo>
                    <a:pt x="461695" y="526605"/>
                  </a:lnTo>
                  <a:lnTo>
                    <a:pt x="478929" y="542937"/>
                  </a:lnTo>
                  <a:lnTo>
                    <a:pt x="488899" y="564476"/>
                  </a:lnTo>
                  <a:lnTo>
                    <a:pt x="489559" y="588352"/>
                  </a:lnTo>
                  <a:lnTo>
                    <a:pt x="487565" y="595376"/>
                  </a:lnTo>
                  <a:lnTo>
                    <a:pt x="484593" y="601840"/>
                  </a:lnTo>
                  <a:lnTo>
                    <a:pt x="480847" y="607898"/>
                  </a:lnTo>
                  <a:lnTo>
                    <a:pt x="474129" y="616737"/>
                  </a:lnTo>
                  <a:lnTo>
                    <a:pt x="473379" y="619328"/>
                  </a:lnTo>
                  <a:lnTo>
                    <a:pt x="499275" y="627278"/>
                  </a:lnTo>
                  <a:lnTo>
                    <a:pt x="521373" y="633158"/>
                  </a:lnTo>
                  <a:lnTo>
                    <a:pt x="545388" y="637705"/>
                  </a:lnTo>
                  <a:lnTo>
                    <a:pt x="572274" y="640257"/>
                  </a:lnTo>
                  <a:lnTo>
                    <a:pt x="584593" y="639267"/>
                  </a:lnTo>
                  <a:lnTo>
                    <a:pt x="597192" y="634009"/>
                  </a:lnTo>
                  <a:lnTo>
                    <a:pt x="609587" y="624979"/>
                  </a:lnTo>
                  <a:lnTo>
                    <a:pt x="621245" y="612609"/>
                  </a:lnTo>
                  <a:lnTo>
                    <a:pt x="625373" y="607441"/>
                  </a:lnTo>
                  <a:lnTo>
                    <a:pt x="625373" y="605269"/>
                  </a:lnTo>
                  <a:lnTo>
                    <a:pt x="597141" y="591896"/>
                  </a:lnTo>
                  <a:lnTo>
                    <a:pt x="531787" y="560273"/>
                  </a:lnTo>
                  <a:lnTo>
                    <a:pt x="527354" y="558304"/>
                  </a:lnTo>
                  <a:lnTo>
                    <a:pt x="521030" y="553834"/>
                  </a:lnTo>
                  <a:lnTo>
                    <a:pt x="519036" y="549567"/>
                  </a:lnTo>
                  <a:lnTo>
                    <a:pt x="523633" y="539102"/>
                  </a:lnTo>
                  <a:lnTo>
                    <a:pt x="528015" y="536905"/>
                  </a:lnTo>
                  <a:lnTo>
                    <a:pt x="536536" y="539280"/>
                  </a:lnTo>
                  <a:lnTo>
                    <a:pt x="628942" y="584111"/>
                  </a:lnTo>
                  <a:lnTo>
                    <a:pt x="636193" y="587222"/>
                  </a:lnTo>
                  <a:lnTo>
                    <a:pt x="643559" y="589343"/>
                  </a:lnTo>
                  <a:lnTo>
                    <a:pt x="651116" y="590537"/>
                  </a:lnTo>
                  <a:lnTo>
                    <a:pt x="658939" y="590867"/>
                  </a:lnTo>
                  <a:lnTo>
                    <a:pt x="675373" y="588632"/>
                  </a:lnTo>
                  <a:lnTo>
                    <a:pt x="687260" y="582079"/>
                  </a:lnTo>
                  <a:lnTo>
                    <a:pt x="694969" y="570865"/>
                  </a:lnTo>
                  <a:lnTo>
                    <a:pt x="698868" y="554621"/>
                  </a:lnTo>
                  <a:lnTo>
                    <a:pt x="699452" y="549402"/>
                  </a:lnTo>
                  <a:lnTo>
                    <a:pt x="697979" y="546417"/>
                  </a:lnTo>
                  <a:lnTo>
                    <a:pt x="676706" y="534377"/>
                  </a:lnTo>
                  <a:lnTo>
                    <a:pt x="565696" y="469785"/>
                  </a:lnTo>
                  <a:lnTo>
                    <a:pt x="563740" y="464654"/>
                  </a:lnTo>
                  <a:lnTo>
                    <a:pt x="570230" y="453072"/>
                  </a:lnTo>
                  <a:lnTo>
                    <a:pt x="575614" y="452183"/>
                  </a:lnTo>
                  <a:lnTo>
                    <a:pt x="583209" y="455853"/>
                  </a:lnTo>
                  <a:lnTo>
                    <a:pt x="672680" y="507619"/>
                  </a:lnTo>
                  <a:lnTo>
                    <a:pt x="701243" y="524548"/>
                  </a:lnTo>
                  <a:lnTo>
                    <a:pt x="709422" y="528447"/>
                  </a:lnTo>
                  <a:lnTo>
                    <a:pt x="717638" y="530491"/>
                  </a:lnTo>
                  <a:lnTo>
                    <a:pt x="726046" y="531037"/>
                  </a:lnTo>
                  <a:lnTo>
                    <a:pt x="734822" y="530440"/>
                  </a:lnTo>
                  <a:lnTo>
                    <a:pt x="766229" y="503326"/>
                  </a:lnTo>
                  <a:lnTo>
                    <a:pt x="768261" y="483641"/>
                  </a:lnTo>
                  <a:lnTo>
                    <a:pt x="765695" y="479653"/>
                  </a:lnTo>
                  <a:lnTo>
                    <a:pt x="626376" y="396303"/>
                  </a:lnTo>
                  <a:lnTo>
                    <a:pt x="609409" y="385597"/>
                  </a:lnTo>
                  <a:lnTo>
                    <a:pt x="607441" y="380669"/>
                  </a:lnTo>
                  <a:lnTo>
                    <a:pt x="614248" y="369430"/>
                  </a:lnTo>
                  <a:lnTo>
                    <a:pt x="619391" y="368325"/>
                  </a:lnTo>
                  <a:lnTo>
                    <a:pt x="626986" y="372160"/>
                  </a:lnTo>
                  <a:lnTo>
                    <a:pt x="776935" y="462394"/>
                  </a:lnTo>
                  <a:lnTo>
                    <a:pt x="784225" y="466102"/>
                  </a:lnTo>
                  <a:lnTo>
                    <a:pt x="791718" y="468490"/>
                  </a:lnTo>
                  <a:lnTo>
                    <a:pt x="799452" y="469569"/>
                  </a:lnTo>
                  <a:lnTo>
                    <a:pt x="807491" y="469328"/>
                  </a:lnTo>
                  <a:lnTo>
                    <a:pt x="825538" y="462419"/>
                  </a:lnTo>
                  <a:lnTo>
                    <a:pt x="836726" y="448500"/>
                  </a:lnTo>
                  <a:lnTo>
                    <a:pt x="839558" y="430885"/>
                  </a:lnTo>
                  <a:close/>
                </a:path>
                <a:path w="1027430" h="640714">
                  <a:moveTo>
                    <a:pt x="905954" y="327088"/>
                  </a:moveTo>
                  <a:lnTo>
                    <a:pt x="777328" y="98640"/>
                  </a:lnTo>
                  <a:lnTo>
                    <a:pt x="774534" y="97574"/>
                  </a:lnTo>
                  <a:lnTo>
                    <a:pt x="769251" y="99479"/>
                  </a:lnTo>
                  <a:lnTo>
                    <a:pt x="751116" y="104355"/>
                  </a:lnTo>
                  <a:lnTo>
                    <a:pt x="732866" y="106133"/>
                  </a:lnTo>
                  <a:lnTo>
                    <a:pt x="714489" y="105156"/>
                  </a:lnTo>
                  <a:lnTo>
                    <a:pt x="695972" y="101765"/>
                  </a:lnTo>
                  <a:lnTo>
                    <a:pt x="659003" y="92862"/>
                  </a:lnTo>
                  <a:lnTo>
                    <a:pt x="640410" y="88963"/>
                  </a:lnTo>
                  <a:lnTo>
                    <a:pt x="621639" y="85915"/>
                  </a:lnTo>
                  <a:lnTo>
                    <a:pt x="572985" y="81915"/>
                  </a:lnTo>
                  <a:lnTo>
                    <a:pt x="524548" y="82524"/>
                  </a:lnTo>
                  <a:lnTo>
                    <a:pt x="476326" y="87312"/>
                  </a:lnTo>
                  <a:lnTo>
                    <a:pt x="428294" y="95859"/>
                  </a:lnTo>
                  <a:lnTo>
                    <a:pt x="395211" y="117487"/>
                  </a:lnTo>
                  <a:lnTo>
                    <a:pt x="358609" y="169024"/>
                  </a:lnTo>
                  <a:lnTo>
                    <a:pt x="323824" y="221818"/>
                  </a:lnTo>
                  <a:lnTo>
                    <a:pt x="315353" y="257073"/>
                  </a:lnTo>
                  <a:lnTo>
                    <a:pt x="318071" y="260743"/>
                  </a:lnTo>
                  <a:lnTo>
                    <a:pt x="326910" y="261391"/>
                  </a:lnTo>
                  <a:lnTo>
                    <a:pt x="338582" y="261467"/>
                  </a:lnTo>
                  <a:lnTo>
                    <a:pt x="350012" y="260032"/>
                  </a:lnTo>
                  <a:lnTo>
                    <a:pt x="393293" y="241604"/>
                  </a:lnTo>
                  <a:lnTo>
                    <a:pt x="428320" y="210235"/>
                  </a:lnTo>
                  <a:lnTo>
                    <a:pt x="446519" y="186143"/>
                  </a:lnTo>
                  <a:lnTo>
                    <a:pt x="450634" y="182791"/>
                  </a:lnTo>
                  <a:lnTo>
                    <a:pt x="484682" y="172440"/>
                  </a:lnTo>
                  <a:lnTo>
                    <a:pt x="499224" y="167462"/>
                  </a:lnTo>
                  <a:lnTo>
                    <a:pt x="503682" y="167728"/>
                  </a:lnTo>
                  <a:lnTo>
                    <a:pt x="545604" y="189534"/>
                  </a:lnTo>
                  <a:lnTo>
                    <a:pt x="582409" y="209359"/>
                  </a:lnTo>
                  <a:lnTo>
                    <a:pt x="618667" y="230162"/>
                  </a:lnTo>
                  <a:lnTo>
                    <a:pt x="654100" y="252349"/>
                  </a:lnTo>
                  <a:lnTo>
                    <a:pt x="698792" y="282397"/>
                  </a:lnTo>
                  <a:lnTo>
                    <a:pt x="742759" y="313448"/>
                  </a:lnTo>
                  <a:lnTo>
                    <a:pt x="785799" y="345757"/>
                  </a:lnTo>
                  <a:lnTo>
                    <a:pt x="827709" y="379590"/>
                  </a:lnTo>
                  <a:lnTo>
                    <a:pt x="833539" y="384492"/>
                  </a:lnTo>
                  <a:lnTo>
                    <a:pt x="837907" y="384403"/>
                  </a:lnTo>
                  <a:lnTo>
                    <a:pt x="855738" y="373341"/>
                  </a:lnTo>
                  <a:lnTo>
                    <a:pt x="861415" y="369265"/>
                  </a:lnTo>
                  <a:lnTo>
                    <a:pt x="866749" y="364731"/>
                  </a:lnTo>
                  <a:lnTo>
                    <a:pt x="905954" y="327088"/>
                  </a:lnTo>
                  <a:close/>
                </a:path>
                <a:path w="1027430" h="640714">
                  <a:moveTo>
                    <a:pt x="1027417" y="303301"/>
                  </a:moveTo>
                  <a:lnTo>
                    <a:pt x="1027252" y="300062"/>
                  </a:lnTo>
                  <a:lnTo>
                    <a:pt x="1027252" y="296113"/>
                  </a:lnTo>
                  <a:lnTo>
                    <a:pt x="1025118" y="293560"/>
                  </a:lnTo>
                  <a:lnTo>
                    <a:pt x="859853" y="215"/>
                  </a:lnTo>
                  <a:lnTo>
                    <a:pt x="858748" y="0"/>
                  </a:lnTo>
                  <a:lnTo>
                    <a:pt x="786257" y="44183"/>
                  </a:lnTo>
                  <a:lnTo>
                    <a:pt x="780199" y="48348"/>
                  </a:lnTo>
                  <a:lnTo>
                    <a:pt x="777570" y="52082"/>
                  </a:lnTo>
                  <a:lnTo>
                    <a:pt x="778040" y="56616"/>
                  </a:lnTo>
                  <a:lnTo>
                    <a:pt x="781304" y="63246"/>
                  </a:lnTo>
                  <a:lnTo>
                    <a:pt x="942860" y="350037"/>
                  </a:lnTo>
                  <a:lnTo>
                    <a:pt x="946023" y="353707"/>
                  </a:lnTo>
                  <a:lnTo>
                    <a:pt x="1024991" y="305384"/>
                  </a:lnTo>
                  <a:lnTo>
                    <a:pt x="1027417" y="303301"/>
                  </a:lnTo>
                  <a:close/>
                </a:path>
              </a:pathLst>
            </a:custGeom>
            <a:solidFill>
              <a:srgbClr val="FEC7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5">
              <a:extLst>
                <a:ext uri="{FF2B5EF4-FFF2-40B4-BE49-F238E27FC236}">
                  <a16:creationId xmlns:a16="http://schemas.microsoft.com/office/drawing/2014/main" id="{81ABF79B-0A67-7DA7-FF09-74E900951D3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12689" y="4152795"/>
              <a:ext cx="316543" cy="264924"/>
            </a:xfrm>
            <a:prstGeom prst="rect">
              <a:avLst/>
            </a:prstGeom>
          </p:spPr>
        </p:pic>
      </p:grpSp>
      <p:grpSp>
        <p:nvGrpSpPr>
          <p:cNvPr id="39" name="object 36">
            <a:extLst>
              <a:ext uri="{FF2B5EF4-FFF2-40B4-BE49-F238E27FC236}">
                <a16:creationId xmlns:a16="http://schemas.microsoft.com/office/drawing/2014/main" id="{41D0D9CA-DDD8-6DB0-FDCB-4F5C34EF910C}"/>
              </a:ext>
            </a:extLst>
          </p:cNvPr>
          <p:cNvGrpSpPr/>
          <p:nvPr/>
        </p:nvGrpSpPr>
        <p:grpSpPr>
          <a:xfrm>
            <a:off x="2328291" y="3777924"/>
            <a:ext cx="1019276" cy="567411"/>
            <a:chOff x="2059594" y="4522077"/>
            <a:chExt cx="1027430" cy="651510"/>
          </a:xfrm>
        </p:grpSpPr>
        <p:sp>
          <p:nvSpPr>
            <p:cNvPr id="40" name="object 37">
              <a:extLst>
                <a:ext uri="{FF2B5EF4-FFF2-40B4-BE49-F238E27FC236}">
                  <a16:creationId xmlns:a16="http://schemas.microsoft.com/office/drawing/2014/main" id="{BD32A412-37A6-D4F4-E5FE-285CCE375C57}"/>
                </a:ext>
              </a:extLst>
            </p:cNvPr>
            <p:cNvSpPr/>
            <p:nvPr/>
          </p:nvSpPr>
          <p:spPr>
            <a:xfrm>
              <a:off x="2059584" y="4522088"/>
              <a:ext cx="1027430" cy="640715"/>
            </a:xfrm>
            <a:custGeom>
              <a:avLst/>
              <a:gdLst/>
              <a:ahLst/>
              <a:cxnLst/>
              <a:rect l="l" t="t" r="r" b="b"/>
              <a:pathLst>
                <a:path w="1027430" h="640714">
                  <a:moveTo>
                    <a:pt x="253199" y="53251"/>
                  </a:moveTo>
                  <a:lnTo>
                    <a:pt x="252717" y="50292"/>
                  </a:lnTo>
                  <a:lnTo>
                    <a:pt x="175501" y="3238"/>
                  </a:lnTo>
                  <a:lnTo>
                    <a:pt x="172415" y="1981"/>
                  </a:lnTo>
                  <a:lnTo>
                    <a:pt x="167246" y="2540"/>
                  </a:lnTo>
                  <a:lnTo>
                    <a:pt x="165544" y="6375"/>
                  </a:lnTo>
                  <a:lnTo>
                    <a:pt x="1206" y="298145"/>
                  </a:lnTo>
                  <a:lnTo>
                    <a:pt x="0" y="302869"/>
                  </a:lnTo>
                  <a:lnTo>
                    <a:pt x="81394" y="352628"/>
                  </a:lnTo>
                  <a:lnTo>
                    <a:pt x="84709" y="351497"/>
                  </a:lnTo>
                  <a:lnTo>
                    <a:pt x="88798" y="345351"/>
                  </a:lnTo>
                  <a:lnTo>
                    <a:pt x="253199" y="53251"/>
                  </a:lnTo>
                  <a:close/>
                </a:path>
                <a:path w="1027430" h="640714">
                  <a:moveTo>
                    <a:pt x="839558" y="430872"/>
                  </a:moveTo>
                  <a:lnTo>
                    <a:pt x="781558" y="369392"/>
                  </a:lnTo>
                  <a:lnTo>
                    <a:pt x="740930" y="338404"/>
                  </a:lnTo>
                  <a:lnTo>
                    <a:pt x="699579" y="308495"/>
                  </a:lnTo>
                  <a:lnTo>
                    <a:pt x="657402" y="279793"/>
                  </a:lnTo>
                  <a:lnTo>
                    <a:pt x="614337" y="252412"/>
                  </a:lnTo>
                  <a:lnTo>
                    <a:pt x="570306" y="226453"/>
                  </a:lnTo>
                  <a:lnTo>
                    <a:pt x="525221" y="202031"/>
                  </a:lnTo>
                  <a:lnTo>
                    <a:pt x="500151" y="192722"/>
                  </a:lnTo>
                  <a:lnTo>
                    <a:pt x="487654" y="192811"/>
                  </a:lnTo>
                  <a:lnTo>
                    <a:pt x="474624" y="197535"/>
                  </a:lnTo>
                  <a:lnTo>
                    <a:pt x="473494" y="198158"/>
                  </a:lnTo>
                  <a:lnTo>
                    <a:pt x="472071" y="198247"/>
                  </a:lnTo>
                  <a:lnTo>
                    <a:pt x="464604" y="200113"/>
                  </a:lnTo>
                  <a:lnTo>
                    <a:pt x="460108" y="203479"/>
                  </a:lnTo>
                  <a:lnTo>
                    <a:pt x="456247" y="208800"/>
                  </a:lnTo>
                  <a:lnTo>
                    <a:pt x="441007" y="227812"/>
                  </a:lnTo>
                  <a:lnTo>
                    <a:pt x="404876" y="259321"/>
                  </a:lnTo>
                  <a:lnTo>
                    <a:pt x="367931" y="277228"/>
                  </a:lnTo>
                  <a:lnTo>
                    <a:pt x="335635" y="282816"/>
                  </a:lnTo>
                  <a:lnTo>
                    <a:pt x="318897" y="281165"/>
                  </a:lnTo>
                  <a:lnTo>
                    <a:pt x="308419" y="277380"/>
                  </a:lnTo>
                  <a:lnTo>
                    <a:pt x="300837" y="270916"/>
                  </a:lnTo>
                  <a:lnTo>
                    <a:pt x="296214" y="262026"/>
                  </a:lnTo>
                  <a:lnTo>
                    <a:pt x="294627" y="250901"/>
                  </a:lnTo>
                  <a:lnTo>
                    <a:pt x="295275" y="240499"/>
                  </a:lnTo>
                  <a:lnTo>
                    <a:pt x="316699" y="193497"/>
                  </a:lnTo>
                  <a:lnTo>
                    <a:pt x="340144" y="158661"/>
                  </a:lnTo>
                  <a:lnTo>
                    <a:pt x="357924" y="133794"/>
                  </a:lnTo>
                  <a:lnTo>
                    <a:pt x="357644" y="133235"/>
                  </a:lnTo>
                  <a:lnTo>
                    <a:pt x="312762" y="126263"/>
                  </a:lnTo>
                  <a:lnTo>
                    <a:pt x="268973" y="110578"/>
                  </a:lnTo>
                  <a:lnTo>
                    <a:pt x="257733" y="100253"/>
                  </a:lnTo>
                  <a:lnTo>
                    <a:pt x="245846" y="103098"/>
                  </a:lnTo>
                  <a:lnTo>
                    <a:pt x="244360" y="111988"/>
                  </a:lnTo>
                  <a:lnTo>
                    <a:pt x="121005" y="330517"/>
                  </a:lnTo>
                  <a:lnTo>
                    <a:pt x="120205" y="333362"/>
                  </a:lnTo>
                  <a:lnTo>
                    <a:pt x="131940" y="347078"/>
                  </a:lnTo>
                  <a:lnTo>
                    <a:pt x="148183" y="366890"/>
                  </a:lnTo>
                  <a:lnTo>
                    <a:pt x="160591" y="382752"/>
                  </a:lnTo>
                  <a:lnTo>
                    <a:pt x="163880" y="384111"/>
                  </a:lnTo>
                  <a:lnTo>
                    <a:pt x="170040" y="375437"/>
                  </a:lnTo>
                  <a:lnTo>
                    <a:pt x="174828" y="372605"/>
                  </a:lnTo>
                  <a:lnTo>
                    <a:pt x="195618" y="365379"/>
                  </a:lnTo>
                  <a:lnTo>
                    <a:pt x="217627" y="367830"/>
                  </a:lnTo>
                  <a:lnTo>
                    <a:pt x="237756" y="378955"/>
                  </a:lnTo>
                  <a:lnTo>
                    <a:pt x="252958" y="397776"/>
                  </a:lnTo>
                  <a:lnTo>
                    <a:pt x="258826" y="408698"/>
                  </a:lnTo>
                  <a:lnTo>
                    <a:pt x="265734" y="398678"/>
                  </a:lnTo>
                  <a:lnTo>
                    <a:pt x="272351" y="390194"/>
                  </a:lnTo>
                  <a:lnTo>
                    <a:pt x="279933" y="383120"/>
                  </a:lnTo>
                  <a:lnTo>
                    <a:pt x="288772" y="377837"/>
                  </a:lnTo>
                  <a:lnTo>
                    <a:pt x="299199" y="374751"/>
                  </a:lnTo>
                  <a:lnTo>
                    <a:pt x="323443" y="376034"/>
                  </a:lnTo>
                  <a:lnTo>
                    <a:pt x="344614" y="386740"/>
                  </a:lnTo>
                  <a:lnTo>
                    <a:pt x="360019" y="405053"/>
                  </a:lnTo>
                  <a:lnTo>
                    <a:pt x="366953" y="429133"/>
                  </a:lnTo>
                  <a:lnTo>
                    <a:pt x="368058" y="437121"/>
                  </a:lnTo>
                  <a:lnTo>
                    <a:pt x="370598" y="442531"/>
                  </a:lnTo>
                  <a:lnTo>
                    <a:pt x="375373" y="446138"/>
                  </a:lnTo>
                  <a:lnTo>
                    <a:pt x="383133" y="448729"/>
                  </a:lnTo>
                  <a:lnTo>
                    <a:pt x="402551" y="457187"/>
                  </a:lnTo>
                  <a:lnTo>
                    <a:pt x="416648" y="471004"/>
                  </a:lnTo>
                  <a:lnTo>
                    <a:pt x="425107" y="489229"/>
                  </a:lnTo>
                  <a:lnTo>
                    <a:pt x="427647" y="510895"/>
                  </a:lnTo>
                  <a:lnTo>
                    <a:pt x="427532" y="515696"/>
                  </a:lnTo>
                  <a:lnTo>
                    <a:pt x="428650" y="517956"/>
                  </a:lnTo>
                  <a:lnTo>
                    <a:pt x="435521" y="517563"/>
                  </a:lnTo>
                  <a:lnTo>
                    <a:pt x="437388" y="518096"/>
                  </a:lnTo>
                  <a:lnTo>
                    <a:pt x="439242" y="518337"/>
                  </a:lnTo>
                  <a:lnTo>
                    <a:pt x="461695" y="526592"/>
                  </a:lnTo>
                  <a:lnTo>
                    <a:pt x="478929" y="542925"/>
                  </a:lnTo>
                  <a:lnTo>
                    <a:pt x="488899" y="564464"/>
                  </a:lnTo>
                  <a:lnTo>
                    <a:pt x="489559" y="588340"/>
                  </a:lnTo>
                  <a:lnTo>
                    <a:pt x="487565" y="595363"/>
                  </a:lnTo>
                  <a:lnTo>
                    <a:pt x="484593" y="601840"/>
                  </a:lnTo>
                  <a:lnTo>
                    <a:pt x="480847" y="607885"/>
                  </a:lnTo>
                  <a:lnTo>
                    <a:pt x="474129" y="616724"/>
                  </a:lnTo>
                  <a:lnTo>
                    <a:pt x="473379" y="619315"/>
                  </a:lnTo>
                  <a:lnTo>
                    <a:pt x="499275" y="627278"/>
                  </a:lnTo>
                  <a:lnTo>
                    <a:pt x="521373" y="633145"/>
                  </a:lnTo>
                  <a:lnTo>
                    <a:pt x="545388" y="637705"/>
                  </a:lnTo>
                  <a:lnTo>
                    <a:pt x="572274" y="640245"/>
                  </a:lnTo>
                  <a:lnTo>
                    <a:pt x="584593" y="639254"/>
                  </a:lnTo>
                  <a:lnTo>
                    <a:pt x="597192" y="634009"/>
                  </a:lnTo>
                  <a:lnTo>
                    <a:pt x="609587" y="624967"/>
                  </a:lnTo>
                  <a:lnTo>
                    <a:pt x="621245" y="612597"/>
                  </a:lnTo>
                  <a:lnTo>
                    <a:pt x="625373" y="607428"/>
                  </a:lnTo>
                  <a:lnTo>
                    <a:pt x="625373" y="605256"/>
                  </a:lnTo>
                  <a:lnTo>
                    <a:pt x="597141" y="591883"/>
                  </a:lnTo>
                  <a:lnTo>
                    <a:pt x="531787" y="560260"/>
                  </a:lnTo>
                  <a:lnTo>
                    <a:pt x="527354" y="558292"/>
                  </a:lnTo>
                  <a:lnTo>
                    <a:pt x="521030" y="553821"/>
                  </a:lnTo>
                  <a:lnTo>
                    <a:pt x="519036" y="549554"/>
                  </a:lnTo>
                  <a:lnTo>
                    <a:pt x="523633" y="539089"/>
                  </a:lnTo>
                  <a:lnTo>
                    <a:pt x="528015" y="536892"/>
                  </a:lnTo>
                  <a:lnTo>
                    <a:pt x="536536" y="539267"/>
                  </a:lnTo>
                  <a:lnTo>
                    <a:pt x="628942" y="584098"/>
                  </a:lnTo>
                  <a:lnTo>
                    <a:pt x="636193" y="587209"/>
                  </a:lnTo>
                  <a:lnTo>
                    <a:pt x="643559" y="589330"/>
                  </a:lnTo>
                  <a:lnTo>
                    <a:pt x="651116" y="590537"/>
                  </a:lnTo>
                  <a:lnTo>
                    <a:pt x="658939" y="590854"/>
                  </a:lnTo>
                  <a:lnTo>
                    <a:pt x="675373" y="588619"/>
                  </a:lnTo>
                  <a:lnTo>
                    <a:pt x="687260" y="582066"/>
                  </a:lnTo>
                  <a:lnTo>
                    <a:pt x="694969" y="570852"/>
                  </a:lnTo>
                  <a:lnTo>
                    <a:pt x="698868" y="554609"/>
                  </a:lnTo>
                  <a:lnTo>
                    <a:pt x="699452" y="549389"/>
                  </a:lnTo>
                  <a:lnTo>
                    <a:pt x="697979" y="546404"/>
                  </a:lnTo>
                  <a:lnTo>
                    <a:pt x="676706" y="534365"/>
                  </a:lnTo>
                  <a:lnTo>
                    <a:pt x="565696" y="469773"/>
                  </a:lnTo>
                  <a:lnTo>
                    <a:pt x="563740" y="464642"/>
                  </a:lnTo>
                  <a:lnTo>
                    <a:pt x="570230" y="453059"/>
                  </a:lnTo>
                  <a:lnTo>
                    <a:pt x="575614" y="452170"/>
                  </a:lnTo>
                  <a:lnTo>
                    <a:pt x="583209" y="455841"/>
                  </a:lnTo>
                  <a:lnTo>
                    <a:pt x="672680" y="507606"/>
                  </a:lnTo>
                  <a:lnTo>
                    <a:pt x="701243" y="524535"/>
                  </a:lnTo>
                  <a:lnTo>
                    <a:pt x="709422" y="528434"/>
                  </a:lnTo>
                  <a:lnTo>
                    <a:pt x="717638" y="530491"/>
                  </a:lnTo>
                  <a:lnTo>
                    <a:pt x="726046" y="531037"/>
                  </a:lnTo>
                  <a:lnTo>
                    <a:pt x="734822" y="530428"/>
                  </a:lnTo>
                  <a:lnTo>
                    <a:pt x="766229" y="503313"/>
                  </a:lnTo>
                  <a:lnTo>
                    <a:pt x="768261" y="483628"/>
                  </a:lnTo>
                  <a:lnTo>
                    <a:pt x="765695" y="479640"/>
                  </a:lnTo>
                  <a:lnTo>
                    <a:pt x="626376" y="396290"/>
                  </a:lnTo>
                  <a:lnTo>
                    <a:pt x="609409" y="385584"/>
                  </a:lnTo>
                  <a:lnTo>
                    <a:pt x="607441" y="380657"/>
                  </a:lnTo>
                  <a:lnTo>
                    <a:pt x="614248" y="369417"/>
                  </a:lnTo>
                  <a:lnTo>
                    <a:pt x="619391" y="368312"/>
                  </a:lnTo>
                  <a:lnTo>
                    <a:pt x="626986" y="372148"/>
                  </a:lnTo>
                  <a:lnTo>
                    <a:pt x="776935" y="462381"/>
                  </a:lnTo>
                  <a:lnTo>
                    <a:pt x="784225" y="466102"/>
                  </a:lnTo>
                  <a:lnTo>
                    <a:pt x="791718" y="468490"/>
                  </a:lnTo>
                  <a:lnTo>
                    <a:pt x="799452" y="469557"/>
                  </a:lnTo>
                  <a:lnTo>
                    <a:pt x="807491" y="469315"/>
                  </a:lnTo>
                  <a:lnTo>
                    <a:pt x="825538" y="462419"/>
                  </a:lnTo>
                  <a:lnTo>
                    <a:pt x="836726" y="448500"/>
                  </a:lnTo>
                  <a:lnTo>
                    <a:pt x="839558" y="430872"/>
                  </a:lnTo>
                  <a:close/>
                </a:path>
                <a:path w="1027430" h="640714">
                  <a:moveTo>
                    <a:pt x="905954" y="327088"/>
                  </a:moveTo>
                  <a:lnTo>
                    <a:pt x="777328" y="98640"/>
                  </a:lnTo>
                  <a:lnTo>
                    <a:pt x="774534" y="97574"/>
                  </a:lnTo>
                  <a:lnTo>
                    <a:pt x="769251" y="99479"/>
                  </a:lnTo>
                  <a:lnTo>
                    <a:pt x="751116" y="104355"/>
                  </a:lnTo>
                  <a:lnTo>
                    <a:pt x="732866" y="106133"/>
                  </a:lnTo>
                  <a:lnTo>
                    <a:pt x="714489" y="105156"/>
                  </a:lnTo>
                  <a:lnTo>
                    <a:pt x="695972" y="101765"/>
                  </a:lnTo>
                  <a:lnTo>
                    <a:pt x="659003" y="92862"/>
                  </a:lnTo>
                  <a:lnTo>
                    <a:pt x="640410" y="88963"/>
                  </a:lnTo>
                  <a:lnTo>
                    <a:pt x="621639" y="85915"/>
                  </a:lnTo>
                  <a:lnTo>
                    <a:pt x="572985" y="81915"/>
                  </a:lnTo>
                  <a:lnTo>
                    <a:pt x="524548" y="82511"/>
                  </a:lnTo>
                  <a:lnTo>
                    <a:pt x="476326" y="87299"/>
                  </a:lnTo>
                  <a:lnTo>
                    <a:pt x="428294" y="95859"/>
                  </a:lnTo>
                  <a:lnTo>
                    <a:pt x="395211" y="117487"/>
                  </a:lnTo>
                  <a:lnTo>
                    <a:pt x="358609" y="169024"/>
                  </a:lnTo>
                  <a:lnTo>
                    <a:pt x="323824" y="221818"/>
                  </a:lnTo>
                  <a:lnTo>
                    <a:pt x="315353" y="257073"/>
                  </a:lnTo>
                  <a:lnTo>
                    <a:pt x="318071" y="260743"/>
                  </a:lnTo>
                  <a:lnTo>
                    <a:pt x="326910" y="261391"/>
                  </a:lnTo>
                  <a:lnTo>
                    <a:pt x="338582" y="261467"/>
                  </a:lnTo>
                  <a:lnTo>
                    <a:pt x="350012" y="260019"/>
                  </a:lnTo>
                  <a:lnTo>
                    <a:pt x="393293" y="241604"/>
                  </a:lnTo>
                  <a:lnTo>
                    <a:pt x="428320" y="210223"/>
                  </a:lnTo>
                  <a:lnTo>
                    <a:pt x="446519" y="186143"/>
                  </a:lnTo>
                  <a:lnTo>
                    <a:pt x="450634" y="182791"/>
                  </a:lnTo>
                  <a:lnTo>
                    <a:pt x="484682" y="172440"/>
                  </a:lnTo>
                  <a:lnTo>
                    <a:pt x="499224" y="167462"/>
                  </a:lnTo>
                  <a:lnTo>
                    <a:pt x="503682" y="167728"/>
                  </a:lnTo>
                  <a:lnTo>
                    <a:pt x="545604" y="189522"/>
                  </a:lnTo>
                  <a:lnTo>
                    <a:pt x="582409" y="209359"/>
                  </a:lnTo>
                  <a:lnTo>
                    <a:pt x="618667" y="230149"/>
                  </a:lnTo>
                  <a:lnTo>
                    <a:pt x="654100" y="252349"/>
                  </a:lnTo>
                  <a:lnTo>
                    <a:pt x="698792" y="282397"/>
                  </a:lnTo>
                  <a:lnTo>
                    <a:pt x="742759" y="313448"/>
                  </a:lnTo>
                  <a:lnTo>
                    <a:pt x="785799" y="345757"/>
                  </a:lnTo>
                  <a:lnTo>
                    <a:pt x="827709" y="379590"/>
                  </a:lnTo>
                  <a:lnTo>
                    <a:pt x="833539" y="384492"/>
                  </a:lnTo>
                  <a:lnTo>
                    <a:pt x="837907" y="384403"/>
                  </a:lnTo>
                  <a:lnTo>
                    <a:pt x="855738" y="373329"/>
                  </a:lnTo>
                  <a:lnTo>
                    <a:pt x="861415" y="369252"/>
                  </a:lnTo>
                  <a:lnTo>
                    <a:pt x="866749" y="364731"/>
                  </a:lnTo>
                  <a:lnTo>
                    <a:pt x="905954" y="327088"/>
                  </a:lnTo>
                  <a:close/>
                </a:path>
                <a:path w="1027430" h="640714">
                  <a:moveTo>
                    <a:pt x="1027417" y="303301"/>
                  </a:moveTo>
                  <a:lnTo>
                    <a:pt x="1027252" y="300062"/>
                  </a:lnTo>
                  <a:lnTo>
                    <a:pt x="1027252" y="296113"/>
                  </a:lnTo>
                  <a:lnTo>
                    <a:pt x="1025118" y="293560"/>
                  </a:lnTo>
                  <a:lnTo>
                    <a:pt x="859853" y="215"/>
                  </a:lnTo>
                  <a:lnTo>
                    <a:pt x="858748" y="0"/>
                  </a:lnTo>
                  <a:lnTo>
                    <a:pt x="786257" y="44183"/>
                  </a:lnTo>
                  <a:lnTo>
                    <a:pt x="780199" y="48348"/>
                  </a:lnTo>
                  <a:lnTo>
                    <a:pt x="777570" y="52070"/>
                  </a:lnTo>
                  <a:lnTo>
                    <a:pt x="778040" y="56603"/>
                  </a:lnTo>
                  <a:lnTo>
                    <a:pt x="781304" y="63233"/>
                  </a:lnTo>
                  <a:lnTo>
                    <a:pt x="942860" y="350037"/>
                  </a:lnTo>
                  <a:lnTo>
                    <a:pt x="946023" y="353707"/>
                  </a:lnTo>
                  <a:lnTo>
                    <a:pt x="1024991" y="305384"/>
                  </a:lnTo>
                  <a:lnTo>
                    <a:pt x="1027417" y="303301"/>
                  </a:lnTo>
                  <a:close/>
                </a:path>
              </a:pathLst>
            </a:custGeom>
            <a:solidFill>
              <a:srgbClr val="FEC7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38">
              <a:extLst>
                <a:ext uri="{FF2B5EF4-FFF2-40B4-BE49-F238E27FC236}">
                  <a16:creationId xmlns:a16="http://schemas.microsoft.com/office/drawing/2014/main" id="{A498FC95-2D7E-6C29-70DB-43CC4A00186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12689" y="4908083"/>
              <a:ext cx="316543" cy="264924"/>
            </a:xfrm>
            <a:prstGeom prst="rect">
              <a:avLst/>
            </a:prstGeom>
          </p:spPr>
        </p:pic>
      </p:grpSp>
      <p:grpSp>
        <p:nvGrpSpPr>
          <p:cNvPr id="47" name="object 44">
            <a:extLst>
              <a:ext uri="{FF2B5EF4-FFF2-40B4-BE49-F238E27FC236}">
                <a16:creationId xmlns:a16="http://schemas.microsoft.com/office/drawing/2014/main" id="{86903132-46E5-0310-126D-A57AC2553617}"/>
              </a:ext>
            </a:extLst>
          </p:cNvPr>
          <p:cNvGrpSpPr/>
          <p:nvPr/>
        </p:nvGrpSpPr>
        <p:grpSpPr>
          <a:xfrm rot="21401053">
            <a:off x="3423720" y="2214084"/>
            <a:ext cx="1969256" cy="1916793"/>
            <a:chOff x="3166667" y="3284901"/>
            <a:chExt cx="1985010" cy="2075814"/>
          </a:xfrm>
        </p:grpSpPr>
        <p:sp>
          <p:nvSpPr>
            <p:cNvPr id="48" name="object 45">
              <a:extLst>
                <a:ext uri="{FF2B5EF4-FFF2-40B4-BE49-F238E27FC236}">
                  <a16:creationId xmlns:a16="http://schemas.microsoft.com/office/drawing/2014/main" id="{9AB56F46-7E63-D357-1DC1-0BC11C751EB4}"/>
                </a:ext>
              </a:extLst>
            </p:cNvPr>
            <p:cNvSpPr/>
            <p:nvPr/>
          </p:nvSpPr>
          <p:spPr>
            <a:xfrm>
              <a:off x="3852012" y="3809294"/>
              <a:ext cx="1299845" cy="1299210"/>
            </a:xfrm>
            <a:custGeom>
              <a:avLst/>
              <a:gdLst/>
              <a:ahLst/>
              <a:cxnLst/>
              <a:rect l="l" t="t" r="r" b="b"/>
              <a:pathLst>
                <a:path w="1299845" h="1299210">
                  <a:moveTo>
                    <a:pt x="649647" y="0"/>
                  </a:moveTo>
                  <a:lnTo>
                    <a:pt x="629886" y="5168"/>
                  </a:lnTo>
                  <a:lnTo>
                    <a:pt x="608401" y="20820"/>
                  </a:lnTo>
                  <a:lnTo>
                    <a:pt x="597665" y="30983"/>
                  </a:lnTo>
                  <a:lnTo>
                    <a:pt x="566504" y="62628"/>
                  </a:lnTo>
                  <a:lnTo>
                    <a:pt x="551838" y="74045"/>
                  </a:lnTo>
                  <a:lnTo>
                    <a:pt x="536082" y="79944"/>
                  </a:lnTo>
                  <a:lnTo>
                    <a:pt x="519253" y="80405"/>
                  </a:lnTo>
                  <a:lnTo>
                    <a:pt x="501365" y="75506"/>
                  </a:lnTo>
                  <a:lnTo>
                    <a:pt x="457126" y="57030"/>
                  </a:lnTo>
                  <a:lnTo>
                    <a:pt x="442196" y="51376"/>
                  </a:lnTo>
                  <a:lnTo>
                    <a:pt x="420466" y="46378"/>
                  </a:lnTo>
                  <a:lnTo>
                    <a:pt x="402574" y="48728"/>
                  </a:lnTo>
                  <a:lnTo>
                    <a:pt x="387741" y="58812"/>
                  </a:lnTo>
                  <a:lnTo>
                    <a:pt x="375191" y="77017"/>
                  </a:lnTo>
                  <a:lnTo>
                    <a:pt x="367958" y="91868"/>
                  </a:lnTo>
                  <a:lnTo>
                    <a:pt x="361343" y="107043"/>
                  </a:lnTo>
                  <a:lnTo>
                    <a:pt x="348915" y="137774"/>
                  </a:lnTo>
                  <a:lnTo>
                    <a:pt x="339495" y="154583"/>
                  </a:lnTo>
                  <a:lnTo>
                    <a:pt x="326867" y="166452"/>
                  </a:lnTo>
                  <a:lnTo>
                    <a:pt x="311049" y="173494"/>
                  </a:lnTo>
                  <a:lnTo>
                    <a:pt x="292057" y="175823"/>
                  </a:lnTo>
                  <a:lnTo>
                    <a:pt x="263621" y="175823"/>
                  </a:lnTo>
                  <a:lnTo>
                    <a:pt x="263621" y="175633"/>
                  </a:lnTo>
                  <a:lnTo>
                    <a:pt x="249397" y="175518"/>
                  </a:lnTo>
                  <a:lnTo>
                    <a:pt x="211040" y="179348"/>
                  </a:lnTo>
                  <a:lnTo>
                    <a:pt x="179880" y="210139"/>
                  </a:lnTo>
                  <a:lnTo>
                    <a:pt x="175859" y="274793"/>
                  </a:lnTo>
                  <a:lnTo>
                    <a:pt x="176182" y="286034"/>
                  </a:lnTo>
                  <a:lnTo>
                    <a:pt x="174519" y="307744"/>
                  </a:lnTo>
                  <a:lnTo>
                    <a:pt x="167238" y="325677"/>
                  </a:lnTo>
                  <a:lnTo>
                    <a:pt x="154047" y="339790"/>
                  </a:lnTo>
                  <a:lnTo>
                    <a:pt x="134653" y="350042"/>
                  </a:lnTo>
                  <a:lnTo>
                    <a:pt x="121380" y="355077"/>
                  </a:lnTo>
                  <a:lnTo>
                    <a:pt x="108200" y="360386"/>
                  </a:lnTo>
                  <a:lnTo>
                    <a:pt x="61662" y="384510"/>
                  </a:lnTo>
                  <a:lnTo>
                    <a:pt x="46845" y="419171"/>
                  </a:lnTo>
                  <a:lnTo>
                    <a:pt x="51912" y="442828"/>
                  </a:lnTo>
                  <a:lnTo>
                    <a:pt x="57241" y="457234"/>
                  </a:lnTo>
                  <a:lnTo>
                    <a:pt x="63026" y="471485"/>
                  </a:lnTo>
                  <a:lnTo>
                    <a:pt x="75103" y="499800"/>
                  </a:lnTo>
                  <a:lnTo>
                    <a:pt x="80396" y="518248"/>
                  </a:lnTo>
                  <a:lnTo>
                    <a:pt x="80073" y="535557"/>
                  </a:lnTo>
                  <a:lnTo>
                    <a:pt x="74004" y="551742"/>
                  </a:lnTo>
                  <a:lnTo>
                    <a:pt x="62060" y="566818"/>
                  </a:lnTo>
                  <a:lnTo>
                    <a:pt x="42567" y="585838"/>
                  </a:lnTo>
                  <a:lnTo>
                    <a:pt x="23426" y="605210"/>
                  </a:lnTo>
                  <a:lnTo>
                    <a:pt x="5904" y="628042"/>
                  </a:lnTo>
                  <a:lnTo>
                    <a:pt x="0" y="648998"/>
                  </a:lnTo>
                  <a:lnTo>
                    <a:pt x="5722" y="670066"/>
                  </a:lnTo>
                  <a:lnTo>
                    <a:pt x="23083" y="693234"/>
                  </a:lnTo>
                  <a:lnTo>
                    <a:pt x="30947" y="701254"/>
                  </a:lnTo>
                  <a:lnTo>
                    <a:pt x="55418" y="724501"/>
                  </a:lnTo>
                  <a:lnTo>
                    <a:pt x="72064" y="744169"/>
                  </a:lnTo>
                  <a:lnTo>
                    <a:pt x="79954" y="762687"/>
                  </a:lnTo>
                  <a:lnTo>
                    <a:pt x="79681" y="782848"/>
                  </a:lnTo>
                  <a:lnTo>
                    <a:pt x="71839" y="807445"/>
                  </a:lnTo>
                  <a:lnTo>
                    <a:pt x="60318" y="834736"/>
                  </a:lnTo>
                  <a:lnTo>
                    <a:pt x="54828" y="848473"/>
                  </a:lnTo>
                  <a:lnTo>
                    <a:pt x="49931" y="862398"/>
                  </a:lnTo>
                  <a:lnTo>
                    <a:pt x="46438" y="881356"/>
                  </a:lnTo>
                  <a:lnTo>
                    <a:pt x="49190" y="897377"/>
                  </a:lnTo>
                  <a:lnTo>
                    <a:pt x="88353" y="928809"/>
                  </a:lnTo>
                  <a:lnTo>
                    <a:pt x="132608" y="947145"/>
                  </a:lnTo>
                  <a:lnTo>
                    <a:pt x="152346" y="957677"/>
                  </a:lnTo>
                  <a:lnTo>
                    <a:pt x="166269" y="971902"/>
                  </a:lnTo>
                  <a:lnTo>
                    <a:pt x="174278" y="990106"/>
                  </a:lnTo>
                  <a:lnTo>
                    <a:pt x="176271" y="1012575"/>
                  </a:lnTo>
                  <a:lnTo>
                    <a:pt x="175769" y="1027963"/>
                  </a:lnTo>
                  <a:lnTo>
                    <a:pt x="175671" y="1043384"/>
                  </a:lnTo>
                  <a:lnTo>
                    <a:pt x="181581" y="1094637"/>
                  </a:lnTo>
                  <a:lnTo>
                    <a:pt x="225674" y="1121148"/>
                  </a:lnTo>
                  <a:lnTo>
                    <a:pt x="257589" y="1122243"/>
                  </a:lnTo>
                  <a:lnTo>
                    <a:pt x="289580" y="1122214"/>
                  </a:lnTo>
                  <a:lnTo>
                    <a:pt x="309811" y="1124656"/>
                  </a:lnTo>
                  <a:lnTo>
                    <a:pt x="326696" y="1131995"/>
                  </a:lnTo>
                  <a:lnTo>
                    <a:pt x="340104" y="1144565"/>
                  </a:lnTo>
                  <a:lnTo>
                    <a:pt x="349905" y="1162702"/>
                  </a:lnTo>
                  <a:lnTo>
                    <a:pt x="360627" y="1190280"/>
                  </a:lnTo>
                  <a:lnTo>
                    <a:pt x="366375" y="1203907"/>
                  </a:lnTo>
                  <a:lnTo>
                    <a:pt x="372549" y="1217325"/>
                  </a:lnTo>
                  <a:lnTo>
                    <a:pt x="385694" y="1237955"/>
                  </a:lnTo>
                  <a:lnTo>
                    <a:pt x="401227" y="1249349"/>
                  </a:lnTo>
                  <a:lnTo>
                    <a:pt x="420250" y="1252002"/>
                  </a:lnTo>
                  <a:lnTo>
                    <a:pt x="443860" y="1246408"/>
                  </a:lnTo>
                  <a:lnTo>
                    <a:pt x="456574" y="1241582"/>
                  </a:lnTo>
                  <a:lnTo>
                    <a:pt x="469180" y="1236451"/>
                  </a:lnTo>
                  <a:lnTo>
                    <a:pt x="494139" y="1225580"/>
                  </a:lnTo>
                  <a:lnTo>
                    <a:pt x="515507" y="1219006"/>
                  </a:lnTo>
                  <a:lnTo>
                    <a:pt x="535478" y="1219196"/>
                  </a:lnTo>
                  <a:lnTo>
                    <a:pt x="554143" y="1226299"/>
                  </a:lnTo>
                  <a:lnTo>
                    <a:pt x="571596" y="1240464"/>
                  </a:lnTo>
                  <a:lnTo>
                    <a:pt x="593891" y="1263396"/>
                  </a:lnTo>
                  <a:lnTo>
                    <a:pt x="605436" y="1274438"/>
                  </a:lnTo>
                  <a:lnTo>
                    <a:pt x="617405" y="1284965"/>
                  </a:lnTo>
                  <a:lnTo>
                    <a:pt x="634100" y="1295429"/>
                  </a:lnTo>
                  <a:lnTo>
                    <a:pt x="650590" y="1298711"/>
                  </a:lnTo>
                  <a:lnTo>
                    <a:pt x="667061" y="1294875"/>
                  </a:lnTo>
                  <a:lnTo>
                    <a:pt x="683699" y="1283987"/>
                  </a:lnTo>
                  <a:lnTo>
                    <a:pt x="693775" y="1274886"/>
                  </a:lnTo>
                  <a:lnTo>
                    <a:pt x="703492" y="1265366"/>
                  </a:lnTo>
                  <a:lnTo>
                    <a:pt x="722447" y="1245811"/>
                  </a:lnTo>
                  <a:lnTo>
                    <a:pt x="743076" y="1227678"/>
                  </a:lnTo>
                  <a:lnTo>
                    <a:pt x="762314" y="1218979"/>
                  </a:lnTo>
                  <a:lnTo>
                    <a:pt x="783306" y="1219057"/>
                  </a:lnTo>
                  <a:lnTo>
                    <a:pt x="809201" y="1227256"/>
                  </a:lnTo>
                  <a:lnTo>
                    <a:pt x="836498" y="1238758"/>
                  </a:lnTo>
                  <a:lnTo>
                    <a:pt x="850247" y="1244203"/>
                  </a:lnTo>
                  <a:lnTo>
                    <a:pt x="864204" y="1248973"/>
                  </a:lnTo>
                  <a:lnTo>
                    <a:pt x="882872" y="1252440"/>
                  </a:lnTo>
                  <a:lnTo>
                    <a:pt x="898161" y="1249975"/>
                  </a:lnTo>
                  <a:lnTo>
                    <a:pt x="929136" y="1211119"/>
                  </a:lnTo>
                  <a:lnTo>
                    <a:pt x="948215" y="1165331"/>
                  </a:lnTo>
                  <a:lnTo>
                    <a:pt x="958853" y="1145345"/>
                  </a:lnTo>
                  <a:lnTo>
                    <a:pt x="973472" y="1131809"/>
                  </a:lnTo>
                  <a:lnTo>
                    <a:pt x="991906" y="1124179"/>
                  </a:lnTo>
                  <a:lnTo>
                    <a:pt x="1013988" y="1121910"/>
                  </a:lnTo>
                  <a:lnTo>
                    <a:pt x="1043614" y="1122211"/>
                  </a:lnTo>
                  <a:lnTo>
                    <a:pt x="1058415" y="1122038"/>
                  </a:lnTo>
                  <a:lnTo>
                    <a:pt x="1108492" y="1109421"/>
                  </a:lnTo>
                  <a:lnTo>
                    <a:pt x="1123160" y="1059465"/>
                  </a:lnTo>
                  <a:lnTo>
                    <a:pt x="1123481" y="1044079"/>
                  </a:lnTo>
                  <a:lnTo>
                    <a:pt x="1123259" y="1028658"/>
                  </a:lnTo>
                  <a:lnTo>
                    <a:pt x="1122764" y="1013261"/>
                  </a:lnTo>
                  <a:lnTo>
                    <a:pt x="1124799" y="990875"/>
                  </a:lnTo>
                  <a:lnTo>
                    <a:pt x="1132687" y="972567"/>
                  </a:lnTo>
                  <a:lnTo>
                    <a:pt x="1146497" y="958208"/>
                  </a:lnTo>
                  <a:lnTo>
                    <a:pt x="1166299" y="947666"/>
                  </a:lnTo>
                  <a:lnTo>
                    <a:pt x="1193847" y="936836"/>
                  </a:lnTo>
                  <a:lnTo>
                    <a:pt x="1207428" y="930967"/>
                  </a:lnTo>
                  <a:lnTo>
                    <a:pt x="1220757" y="924615"/>
                  </a:lnTo>
                  <a:lnTo>
                    <a:pt x="1239811" y="911969"/>
                  </a:lnTo>
                  <a:lnTo>
                    <a:pt x="1250394" y="896996"/>
                  </a:lnTo>
                  <a:lnTo>
                    <a:pt x="1252931" y="878713"/>
                  </a:lnTo>
                  <a:lnTo>
                    <a:pt x="1247846" y="856137"/>
                  </a:lnTo>
                  <a:lnTo>
                    <a:pt x="1242780" y="842257"/>
                  </a:lnTo>
                  <a:lnTo>
                    <a:pt x="1237349" y="828498"/>
                  </a:lnTo>
                  <a:lnTo>
                    <a:pt x="1231576" y="814878"/>
                  </a:lnTo>
                  <a:lnTo>
                    <a:pt x="1225481" y="801412"/>
                  </a:lnTo>
                  <a:lnTo>
                    <a:pt x="1219111" y="780302"/>
                  </a:lnTo>
                  <a:lnTo>
                    <a:pt x="1220182" y="760984"/>
                  </a:lnTo>
                  <a:lnTo>
                    <a:pt x="1227992" y="743182"/>
                  </a:lnTo>
                  <a:lnTo>
                    <a:pt x="1241839" y="726622"/>
                  </a:lnTo>
                  <a:lnTo>
                    <a:pt x="1262318" y="706913"/>
                  </a:lnTo>
                  <a:lnTo>
                    <a:pt x="1272307" y="696824"/>
                  </a:lnTo>
                  <a:lnTo>
                    <a:pt x="1281882" y="686376"/>
                  </a:lnTo>
                  <a:lnTo>
                    <a:pt x="1295048" y="667448"/>
                  </a:lnTo>
                  <a:lnTo>
                    <a:pt x="1299560" y="649812"/>
                  </a:lnTo>
                  <a:lnTo>
                    <a:pt x="1295376" y="632073"/>
                  </a:lnTo>
                  <a:lnTo>
                    <a:pt x="1282453" y="612830"/>
                  </a:lnTo>
                  <a:lnTo>
                    <a:pt x="1272182" y="601438"/>
                  </a:lnTo>
                  <a:lnTo>
                    <a:pt x="1261354" y="590513"/>
                  </a:lnTo>
                  <a:lnTo>
                    <a:pt x="1239197" y="569091"/>
                  </a:lnTo>
                  <a:lnTo>
                    <a:pt x="1226150" y="552554"/>
                  </a:lnTo>
                  <a:lnTo>
                    <a:pt x="1219500" y="534895"/>
                  </a:lnTo>
                  <a:lnTo>
                    <a:pt x="1219345" y="516004"/>
                  </a:lnTo>
                  <a:lnTo>
                    <a:pt x="1225786" y="495774"/>
                  </a:lnTo>
                  <a:lnTo>
                    <a:pt x="1231382" y="483370"/>
                  </a:lnTo>
                  <a:lnTo>
                    <a:pt x="1236686" y="470827"/>
                  </a:lnTo>
                  <a:lnTo>
                    <a:pt x="1246538" y="445431"/>
                  </a:lnTo>
                  <a:lnTo>
                    <a:pt x="1252509" y="420511"/>
                  </a:lnTo>
                  <a:lnTo>
                    <a:pt x="1249618" y="400570"/>
                  </a:lnTo>
                  <a:lnTo>
                    <a:pt x="1215283" y="371035"/>
                  </a:lnTo>
                  <a:lnTo>
                    <a:pt x="1169195" y="352531"/>
                  </a:lnTo>
                  <a:lnTo>
                    <a:pt x="1148119" y="341720"/>
                  </a:lnTo>
                  <a:lnTo>
                    <a:pt x="1133460" y="326734"/>
                  </a:lnTo>
                  <a:lnTo>
                    <a:pt x="1125150" y="307457"/>
                  </a:lnTo>
                  <a:lnTo>
                    <a:pt x="1123119" y="283773"/>
                  </a:lnTo>
                  <a:lnTo>
                    <a:pt x="1123572" y="269570"/>
                  </a:lnTo>
                  <a:lnTo>
                    <a:pt x="1123664" y="255338"/>
                  </a:lnTo>
                  <a:lnTo>
                    <a:pt x="1117570" y="204332"/>
                  </a:lnTo>
                  <a:lnTo>
                    <a:pt x="1069144" y="176395"/>
                  </a:lnTo>
                  <a:lnTo>
                    <a:pt x="1039569" y="175826"/>
                  </a:lnTo>
                  <a:lnTo>
                    <a:pt x="1009937" y="176268"/>
                  </a:lnTo>
                  <a:lnTo>
                    <a:pt x="989640" y="173954"/>
                  </a:lnTo>
                  <a:lnTo>
                    <a:pt x="972824" y="166528"/>
                  </a:lnTo>
                  <a:lnTo>
                    <a:pt x="959481" y="153867"/>
                  </a:lnTo>
                  <a:lnTo>
                    <a:pt x="949599" y="135843"/>
                  </a:lnTo>
                  <a:lnTo>
                    <a:pt x="937742" y="106143"/>
                  </a:lnTo>
                  <a:lnTo>
                    <a:pt x="931352" y="91508"/>
                  </a:lnTo>
                  <a:lnTo>
                    <a:pt x="924352" y="77195"/>
                  </a:lnTo>
                  <a:lnTo>
                    <a:pt x="911785" y="58782"/>
                  </a:lnTo>
                  <a:lnTo>
                    <a:pt x="897151" y="48685"/>
                  </a:lnTo>
                  <a:lnTo>
                    <a:pt x="879389" y="46411"/>
                  </a:lnTo>
                  <a:lnTo>
                    <a:pt x="857435" y="51465"/>
                  </a:lnTo>
                  <a:lnTo>
                    <a:pt x="843578" y="56583"/>
                  </a:lnTo>
                  <a:lnTo>
                    <a:pt x="829857" y="62104"/>
                  </a:lnTo>
                  <a:lnTo>
                    <a:pt x="802698" y="73867"/>
                  </a:lnTo>
                  <a:lnTo>
                    <a:pt x="781766" y="80088"/>
                  </a:lnTo>
                  <a:lnTo>
                    <a:pt x="762411" y="79463"/>
                  </a:lnTo>
                  <a:lnTo>
                    <a:pt x="744498" y="72040"/>
                  </a:lnTo>
                  <a:lnTo>
                    <a:pt x="727895" y="57865"/>
                  </a:lnTo>
                  <a:lnTo>
                    <a:pt x="719017" y="48348"/>
                  </a:lnTo>
                  <a:lnTo>
                    <a:pt x="709914" y="39030"/>
                  </a:lnTo>
                  <a:lnTo>
                    <a:pt x="700594" y="29928"/>
                  </a:lnTo>
                  <a:lnTo>
                    <a:pt x="691065" y="21061"/>
                  </a:lnTo>
                  <a:lnTo>
                    <a:pt x="669451" y="5302"/>
                  </a:lnTo>
                  <a:lnTo>
                    <a:pt x="649647" y="0"/>
                  </a:lnTo>
                  <a:close/>
                </a:path>
              </a:pathLst>
            </a:custGeom>
            <a:solidFill>
              <a:srgbClr val="FEC7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6">
              <a:extLst>
                <a:ext uri="{FF2B5EF4-FFF2-40B4-BE49-F238E27FC236}">
                  <a16:creationId xmlns:a16="http://schemas.microsoft.com/office/drawing/2014/main" id="{76AF89F5-F4D0-36FF-13E8-3A2F62F7936B}"/>
                </a:ext>
              </a:extLst>
            </p:cNvPr>
            <p:cNvSpPr/>
            <p:nvPr/>
          </p:nvSpPr>
          <p:spPr>
            <a:xfrm>
              <a:off x="4303922" y="4155839"/>
              <a:ext cx="345440" cy="603250"/>
            </a:xfrm>
            <a:custGeom>
              <a:avLst/>
              <a:gdLst/>
              <a:ahLst/>
              <a:cxnLst/>
              <a:rect l="l" t="t" r="r" b="b"/>
              <a:pathLst>
                <a:path w="345439" h="603250">
                  <a:moveTo>
                    <a:pt x="60794" y="420014"/>
                  </a:moveTo>
                  <a:lnTo>
                    <a:pt x="50660" y="420014"/>
                  </a:lnTo>
                  <a:lnTo>
                    <a:pt x="45577" y="421360"/>
                  </a:lnTo>
                  <a:lnTo>
                    <a:pt x="45780" y="421360"/>
                  </a:lnTo>
                  <a:lnTo>
                    <a:pt x="37134" y="426212"/>
                  </a:lnTo>
                  <a:lnTo>
                    <a:pt x="33629" y="429285"/>
                  </a:lnTo>
                  <a:lnTo>
                    <a:pt x="31038" y="432943"/>
                  </a:lnTo>
                  <a:lnTo>
                    <a:pt x="0" y="477888"/>
                  </a:lnTo>
                  <a:lnTo>
                    <a:pt x="12296" y="488325"/>
                  </a:lnTo>
                  <a:lnTo>
                    <a:pt x="57073" y="514908"/>
                  </a:lnTo>
                  <a:lnTo>
                    <a:pt x="109660" y="532766"/>
                  </a:lnTo>
                  <a:lnTo>
                    <a:pt x="128041" y="536409"/>
                  </a:lnTo>
                  <a:lnTo>
                    <a:pt x="121577" y="603021"/>
                  </a:lnTo>
                  <a:lnTo>
                    <a:pt x="165976" y="603021"/>
                  </a:lnTo>
                  <a:lnTo>
                    <a:pt x="172173" y="600595"/>
                  </a:lnTo>
                  <a:lnTo>
                    <a:pt x="181876" y="590892"/>
                  </a:lnTo>
                  <a:lnTo>
                    <a:pt x="184518" y="585444"/>
                  </a:lnTo>
                  <a:lnTo>
                    <a:pt x="184950" y="579412"/>
                  </a:lnTo>
                  <a:lnTo>
                    <a:pt x="188836" y="539000"/>
                  </a:lnTo>
                  <a:lnTo>
                    <a:pt x="240362" y="528906"/>
                  </a:lnTo>
                  <a:lnTo>
                    <a:pt x="282276" y="508001"/>
                  </a:lnTo>
                  <a:lnTo>
                    <a:pt x="313999" y="478464"/>
                  </a:lnTo>
                  <a:lnTo>
                    <a:pt x="327550" y="457517"/>
                  </a:lnTo>
                  <a:lnTo>
                    <a:pt x="196913" y="457517"/>
                  </a:lnTo>
                  <a:lnTo>
                    <a:pt x="197101" y="455574"/>
                  </a:lnTo>
                  <a:lnTo>
                    <a:pt x="135801" y="455574"/>
                  </a:lnTo>
                  <a:lnTo>
                    <a:pt x="128726" y="453507"/>
                  </a:lnTo>
                  <a:lnTo>
                    <a:pt x="82715" y="430034"/>
                  </a:lnTo>
                  <a:lnTo>
                    <a:pt x="76847" y="426745"/>
                  </a:lnTo>
                  <a:lnTo>
                    <a:pt x="66065" y="421360"/>
                  </a:lnTo>
                  <a:lnTo>
                    <a:pt x="60794" y="420014"/>
                  </a:lnTo>
                  <a:close/>
                </a:path>
                <a:path w="345439" h="603250">
                  <a:moveTo>
                    <a:pt x="341082" y="350812"/>
                  </a:moveTo>
                  <a:lnTo>
                    <a:pt x="207263" y="350812"/>
                  </a:lnTo>
                  <a:lnTo>
                    <a:pt x="216486" y="354757"/>
                  </a:lnTo>
                  <a:lnTo>
                    <a:pt x="224761" y="359146"/>
                  </a:lnTo>
                  <a:lnTo>
                    <a:pt x="249528" y="389919"/>
                  </a:lnTo>
                  <a:lnTo>
                    <a:pt x="250266" y="398665"/>
                  </a:lnTo>
                  <a:lnTo>
                    <a:pt x="246932" y="420896"/>
                  </a:lnTo>
                  <a:lnTo>
                    <a:pt x="236929" y="438116"/>
                  </a:lnTo>
                  <a:lnTo>
                    <a:pt x="220257" y="450323"/>
                  </a:lnTo>
                  <a:lnTo>
                    <a:pt x="196913" y="457517"/>
                  </a:lnTo>
                  <a:lnTo>
                    <a:pt x="327550" y="457517"/>
                  </a:lnTo>
                  <a:lnTo>
                    <a:pt x="329196" y="454619"/>
                  </a:lnTo>
                  <a:lnTo>
                    <a:pt x="334879" y="441731"/>
                  </a:lnTo>
                  <a:lnTo>
                    <a:pt x="334975" y="441515"/>
                  </a:lnTo>
                  <a:lnTo>
                    <a:pt x="339501" y="427785"/>
                  </a:lnTo>
                  <a:lnTo>
                    <a:pt x="342736" y="413588"/>
                  </a:lnTo>
                  <a:lnTo>
                    <a:pt x="344678" y="398924"/>
                  </a:lnTo>
                  <a:lnTo>
                    <a:pt x="345325" y="383794"/>
                  </a:lnTo>
                  <a:lnTo>
                    <a:pt x="345045" y="375212"/>
                  </a:lnTo>
                  <a:lnTo>
                    <a:pt x="345002" y="373883"/>
                  </a:lnTo>
                  <a:lnTo>
                    <a:pt x="344031" y="364516"/>
                  </a:lnTo>
                  <a:lnTo>
                    <a:pt x="342416" y="355695"/>
                  </a:lnTo>
                  <a:lnTo>
                    <a:pt x="341082" y="350812"/>
                  </a:lnTo>
                  <a:close/>
                </a:path>
                <a:path w="345439" h="603250">
                  <a:moveTo>
                    <a:pt x="241858" y="0"/>
                  </a:moveTo>
                  <a:lnTo>
                    <a:pt x="197446" y="0"/>
                  </a:lnTo>
                  <a:lnTo>
                    <a:pt x="191261" y="2425"/>
                  </a:lnTo>
                  <a:lnTo>
                    <a:pt x="181559" y="12115"/>
                  </a:lnTo>
                  <a:lnTo>
                    <a:pt x="178917" y="17564"/>
                  </a:lnTo>
                  <a:lnTo>
                    <a:pt x="178485" y="23596"/>
                  </a:lnTo>
                  <a:lnTo>
                    <a:pt x="174929" y="59486"/>
                  </a:lnTo>
                  <a:lnTo>
                    <a:pt x="123396" y="68311"/>
                  </a:lnTo>
                  <a:lnTo>
                    <a:pt x="81526" y="88068"/>
                  </a:lnTo>
                  <a:lnTo>
                    <a:pt x="49987" y="115728"/>
                  </a:lnTo>
                  <a:lnTo>
                    <a:pt x="29263" y="149059"/>
                  </a:lnTo>
                  <a:lnTo>
                    <a:pt x="29188" y="149212"/>
                  </a:lnTo>
                  <a:lnTo>
                    <a:pt x="29108" y="149377"/>
                  </a:lnTo>
                  <a:lnTo>
                    <a:pt x="24576" y="161583"/>
                  </a:lnTo>
                  <a:lnTo>
                    <a:pt x="21468" y="173469"/>
                  </a:lnTo>
                  <a:lnTo>
                    <a:pt x="21342" y="173951"/>
                  </a:lnTo>
                  <a:lnTo>
                    <a:pt x="19403" y="186482"/>
                  </a:lnTo>
                  <a:lnTo>
                    <a:pt x="18789" y="198558"/>
                  </a:lnTo>
                  <a:lnTo>
                    <a:pt x="18757" y="199174"/>
                  </a:lnTo>
                  <a:lnTo>
                    <a:pt x="25214" y="244524"/>
                  </a:lnTo>
                  <a:lnTo>
                    <a:pt x="51362" y="286614"/>
                  </a:lnTo>
                  <a:lnTo>
                    <a:pt x="90334" y="313412"/>
                  </a:lnTo>
                  <a:lnTo>
                    <a:pt x="136144" y="329983"/>
                  </a:lnTo>
                  <a:lnTo>
                    <a:pt x="147764" y="333362"/>
                  </a:lnTo>
                  <a:lnTo>
                    <a:pt x="136003" y="453507"/>
                  </a:lnTo>
                  <a:lnTo>
                    <a:pt x="135894" y="454619"/>
                  </a:lnTo>
                  <a:lnTo>
                    <a:pt x="135801" y="455574"/>
                  </a:lnTo>
                  <a:lnTo>
                    <a:pt x="197101" y="455574"/>
                  </a:lnTo>
                  <a:lnTo>
                    <a:pt x="207263" y="350812"/>
                  </a:lnTo>
                  <a:lnTo>
                    <a:pt x="341082" y="350812"/>
                  </a:lnTo>
                  <a:lnTo>
                    <a:pt x="340156" y="347421"/>
                  </a:lnTo>
                  <a:lnTo>
                    <a:pt x="320955" y="313189"/>
                  </a:lnTo>
                  <a:lnTo>
                    <a:pt x="291164" y="289264"/>
                  </a:lnTo>
                  <a:lnTo>
                    <a:pt x="255047" y="272263"/>
                  </a:lnTo>
                  <a:lnTo>
                    <a:pt x="216319" y="259638"/>
                  </a:lnTo>
                  <a:lnTo>
                    <a:pt x="218232" y="240233"/>
                  </a:lnTo>
                  <a:lnTo>
                    <a:pt x="157149" y="240233"/>
                  </a:lnTo>
                  <a:lnTo>
                    <a:pt x="147758" y="235961"/>
                  </a:lnTo>
                  <a:lnTo>
                    <a:pt x="116200" y="206732"/>
                  </a:lnTo>
                  <a:lnTo>
                    <a:pt x="113169" y="189471"/>
                  </a:lnTo>
                  <a:lnTo>
                    <a:pt x="113169" y="183870"/>
                  </a:lnTo>
                  <a:lnTo>
                    <a:pt x="135000" y="152120"/>
                  </a:lnTo>
                  <a:lnTo>
                    <a:pt x="166839" y="142582"/>
                  </a:lnTo>
                  <a:lnTo>
                    <a:pt x="319632" y="142582"/>
                  </a:lnTo>
                  <a:lnTo>
                    <a:pt x="338213" y="115430"/>
                  </a:lnTo>
                  <a:lnTo>
                    <a:pt x="307654" y="91873"/>
                  </a:lnTo>
                  <a:lnTo>
                    <a:pt x="267885" y="72140"/>
                  </a:lnTo>
                  <a:lnTo>
                    <a:pt x="235394" y="63690"/>
                  </a:lnTo>
                  <a:lnTo>
                    <a:pt x="241858" y="0"/>
                  </a:lnTo>
                  <a:close/>
                </a:path>
                <a:path w="345439" h="603250">
                  <a:moveTo>
                    <a:pt x="319632" y="142582"/>
                  </a:moveTo>
                  <a:lnTo>
                    <a:pt x="166839" y="142582"/>
                  </a:lnTo>
                  <a:lnTo>
                    <a:pt x="157149" y="240233"/>
                  </a:lnTo>
                  <a:lnTo>
                    <a:pt x="218232" y="240233"/>
                  </a:lnTo>
                  <a:lnTo>
                    <a:pt x="227583" y="145373"/>
                  </a:lnTo>
                  <a:lnTo>
                    <a:pt x="227634" y="144856"/>
                  </a:lnTo>
                  <a:lnTo>
                    <a:pt x="318077" y="144856"/>
                  </a:lnTo>
                  <a:lnTo>
                    <a:pt x="319632" y="142582"/>
                  </a:lnTo>
                  <a:close/>
                </a:path>
                <a:path w="345439" h="603250">
                  <a:moveTo>
                    <a:pt x="318077" y="144856"/>
                  </a:moveTo>
                  <a:lnTo>
                    <a:pt x="227634" y="144856"/>
                  </a:lnTo>
                  <a:lnTo>
                    <a:pt x="234314" y="146786"/>
                  </a:lnTo>
                  <a:lnTo>
                    <a:pt x="240614" y="149059"/>
                  </a:lnTo>
                  <a:lnTo>
                    <a:pt x="268376" y="161175"/>
                  </a:lnTo>
                  <a:lnTo>
                    <a:pt x="273113" y="163068"/>
                  </a:lnTo>
                  <a:lnTo>
                    <a:pt x="281736" y="166090"/>
                  </a:lnTo>
                  <a:lnTo>
                    <a:pt x="285610" y="166839"/>
                  </a:lnTo>
                  <a:lnTo>
                    <a:pt x="294233" y="166839"/>
                  </a:lnTo>
                  <a:lnTo>
                    <a:pt x="298716" y="165595"/>
                  </a:lnTo>
                  <a:lnTo>
                    <a:pt x="306247" y="160642"/>
                  </a:lnTo>
                  <a:lnTo>
                    <a:pt x="309968" y="156705"/>
                  </a:lnTo>
                  <a:lnTo>
                    <a:pt x="318077" y="1448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47">
              <a:extLst>
                <a:ext uri="{FF2B5EF4-FFF2-40B4-BE49-F238E27FC236}">
                  <a16:creationId xmlns:a16="http://schemas.microsoft.com/office/drawing/2014/main" id="{1E83B39F-4059-0D13-5B09-58C2D9714F8C}"/>
                </a:ext>
              </a:extLst>
            </p:cNvPr>
            <p:cNvSpPr/>
            <p:nvPr/>
          </p:nvSpPr>
          <p:spPr>
            <a:xfrm>
              <a:off x="3316131" y="3302688"/>
              <a:ext cx="706120" cy="777875"/>
            </a:xfrm>
            <a:custGeom>
              <a:avLst/>
              <a:gdLst/>
              <a:ahLst/>
              <a:cxnLst/>
              <a:rect l="l" t="t" r="r" b="b"/>
              <a:pathLst>
                <a:path w="706120" h="777875">
                  <a:moveTo>
                    <a:pt x="0" y="0"/>
                  </a:moveTo>
                  <a:lnTo>
                    <a:pt x="52261" y="13240"/>
                  </a:lnTo>
                  <a:lnTo>
                    <a:pt x="111471" y="32324"/>
                  </a:lnTo>
                  <a:lnTo>
                    <a:pt x="175900" y="58310"/>
                  </a:lnTo>
                  <a:lnTo>
                    <a:pt x="243821" y="92255"/>
                  </a:lnTo>
                  <a:lnTo>
                    <a:pt x="278551" y="112543"/>
                  </a:lnTo>
                  <a:lnTo>
                    <a:pt x="313506" y="135217"/>
                  </a:lnTo>
                  <a:lnTo>
                    <a:pt x="348470" y="160410"/>
                  </a:lnTo>
                  <a:lnTo>
                    <a:pt x="383227" y="188255"/>
                  </a:lnTo>
                  <a:lnTo>
                    <a:pt x="417561" y="218882"/>
                  </a:lnTo>
                  <a:lnTo>
                    <a:pt x="451256" y="252426"/>
                  </a:lnTo>
                  <a:lnTo>
                    <a:pt x="484097" y="289017"/>
                  </a:lnTo>
                  <a:lnTo>
                    <a:pt x="515867" y="328787"/>
                  </a:lnTo>
                  <a:lnTo>
                    <a:pt x="546350" y="371871"/>
                  </a:lnTo>
                  <a:lnTo>
                    <a:pt x="575330" y="418398"/>
                  </a:lnTo>
                  <a:lnTo>
                    <a:pt x="602592" y="468503"/>
                  </a:lnTo>
                  <a:lnTo>
                    <a:pt x="627919" y="522316"/>
                  </a:lnTo>
                  <a:lnTo>
                    <a:pt x="651095" y="579970"/>
                  </a:lnTo>
                  <a:lnTo>
                    <a:pt x="671905" y="641598"/>
                  </a:lnTo>
                  <a:lnTo>
                    <a:pt x="690132" y="707332"/>
                  </a:lnTo>
                  <a:lnTo>
                    <a:pt x="705561" y="777303"/>
                  </a:lnTo>
                </a:path>
              </a:pathLst>
            </a:custGeom>
            <a:ln w="35572">
              <a:solidFill>
                <a:srgbClr val="FEC74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48">
              <a:extLst>
                <a:ext uri="{FF2B5EF4-FFF2-40B4-BE49-F238E27FC236}">
                  <a16:creationId xmlns:a16="http://schemas.microsoft.com/office/drawing/2014/main" id="{FD8C21E5-6703-EF6B-FB40-B72B60E4046C}"/>
                </a:ext>
              </a:extLst>
            </p:cNvPr>
            <p:cNvSpPr/>
            <p:nvPr/>
          </p:nvSpPr>
          <p:spPr>
            <a:xfrm>
              <a:off x="4013038" y="4114549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0" y="17786"/>
                  </a:moveTo>
                  <a:lnTo>
                    <a:pt x="5209" y="5209"/>
                  </a:lnTo>
                  <a:lnTo>
                    <a:pt x="17786" y="0"/>
                  </a:lnTo>
                  <a:lnTo>
                    <a:pt x="30363" y="5209"/>
                  </a:lnTo>
                  <a:lnTo>
                    <a:pt x="35572" y="17786"/>
                  </a:lnTo>
                  <a:lnTo>
                    <a:pt x="30363" y="30363"/>
                  </a:lnTo>
                  <a:lnTo>
                    <a:pt x="17786" y="35572"/>
                  </a:lnTo>
                  <a:lnTo>
                    <a:pt x="5209" y="30363"/>
                  </a:lnTo>
                  <a:lnTo>
                    <a:pt x="0" y="17786"/>
                  </a:lnTo>
                  <a:close/>
                </a:path>
              </a:pathLst>
            </a:custGeom>
            <a:solidFill>
              <a:srgbClr val="FEC7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49">
              <a:extLst>
                <a:ext uri="{FF2B5EF4-FFF2-40B4-BE49-F238E27FC236}">
                  <a16:creationId xmlns:a16="http://schemas.microsoft.com/office/drawing/2014/main" id="{EC946EED-7416-B838-FE61-FCBD3DE70A1A}"/>
                </a:ext>
              </a:extLst>
            </p:cNvPr>
            <p:cNvSpPr/>
            <p:nvPr/>
          </p:nvSpPr>
          <p:spPr>
            <a:xfrm>
              <a:off x="3184453" y="4553762"/>
              <a:ext cx="888365" cy="789305"/>
            </a:xfrm>
            <a:custGeom>
              <a:avLst/>
              <a:gdLst/>
              <a:ahLst/>
              <a:cxnLst/>
              <a:rect l="l" t="t" r="r" b="b"/>
              <a:pathLst>
                <a:path w="888364" h="789304">
                  <a:moveTo>
                    <a:pt x="0" y="788974"/>
                  </a:moveTo>
                  <a:lnTo>
                    <a:pt x="48410" y="784630"/>
                  </a:lnTo>
                  <a:lnTo>
                    <a:pt x="103432" y="775996"/>
                  </a:lnTo>
                  <a:lnTo>
                    <a:pt x="164065" y="761935"/>
                  </a:lnTo>
                  <a:lnTo>
                    <a:pt x="229310" y="741306"/>
                  </a:lnTo>
                  <a:lnTo>
                    <a:pt x="298167" y="712970"/>
                  </a:lnTo>
                  <a:lnTo>
                    <a:pt x="333638" y="695556"/>
                  </a:lnTo>
                  <a:lnTo>
                    <a:pt x="369637" y="675789"/>
                  </a:lnTo>
                  <a:lnTo>
                    <a:pt x="406039" y="653525"/>
                  </a:lnTo>
                  <a:lnTo>
                    <a:pt x="442720" y="628623"/>
                  </a:lnTo>
                  <a:lnTo>
                    <a:pt x="479554" y="600940"/>
                  </a:lnTo>
                  <a:lnTo>
                    <a:pt x="516416" y="570334"/>
                  </a:lnTo>
                  <a:lnTo>
                    <a:pt x="553181" y="536661"/>
                  </a:lnTo>
                  <a:lnTo>
                    <a:pt x="589725" y="499781"/>
                  </a:lnTo>
                  <a:lnTo>
                    <a:pt x="625923" y="459550"/>
                  </a:lnTo>
                  <a:lnTo>
                    <a:pt x="661649" y="415827"/>
                  </a:lnTo>
                  <a:lnTo>
                    <a:pt x="696779" y="368468"/>
                  </a:lnTo>
                  <a:lnTo>
                    <a:pt x="731187" y="317331"/>
                  </a:lnTo>
                  <a:lnTo>
                    <a:pt x="764749" y="262275"/>
                  </a:lnTo>
                  <a:lnTo>
                    <a:pt x="797340" y="203155"/>
                  </a:lnTo>
                  <a:lnTo>
                    <a:pt x="828834" y="139831"/>
                  </a:lnTo>
                  <a:lnTo>
                    <a:pt x="859107" y="72160"/>
                  </a:lnTo>
                  <a:lnTo>
                    <a:pt x="888034" y="0"/>
                  </a:lnTo>
                </a:path>
              </a:pathLst>
            </a:custGeom>
            <a:ln w="35572">
              <a:solidFill>
                <a:srgbClr val="FEC74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0">
              <a:extLst>
                <a:ext uri="{FF2B5EF4-FFF2-40B4-BE49-F238E27FC236}">
                  <a16:creationId xmlns:a16="http://schemas.microsoft.com/office/drawing/2014/main" id="{8EB6C3AD-0DAB-DE5A-065B-0A625A86C139}"/>
                </a:ext>
              </a:extLst>
            </p:cNvPr>
            <p:cNvSpPr/>
            <p:nvPr/>
          </p:nvSpPr>
          <p:spPr>
            <a:xfrm>
              <a:off x="4073433" y="4484562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0" y="17786"/>
                  </a:moveTo>
                  <a:lnTo>
                    <a:pt x="5209" y="5209"/>
                  </a:lnTo>
                  <a:lnTo>
                    <a:pt x="17786" y="0"/>
                  </a:lnTo>
                  <a:lnTo>
                    <a:pt x="30363" y="5209"/>
                  </a:lnTo>
                  <a:lnTo>
                    <a:pt x="35572" y="17786"/>
                  </a:lnTo>
                  <a:lnTo>
                    <a:pt x="30363" y="30363"/>
                  </a:lnTo>
                  <a:lnTo>
                    <a:pt x="17786" y="35572"/>
                  </a:lnTo>
                  <a:lnTo>
                    <a:pt x="5209" y="30363"/>
                  </a:lnTo>
                  <a:lnTo>
                    <a:pt x="0" y="17786"/>
                  </a:lnTo>
                  <a:close/>
                </a:path>
              </a:pathLst>
            </a:custGeom>
            <a:solidFill>
              <a:srgbClr val="FEC7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1">
            <a:extLst>
              <a:ext uri="{FF2B5EF4-FFF2-40B4-BE49-F238E27FC236}">
                <a16:creationId xmlns:a16="http://schemas.microsoft.com/office/drawing/2014/main" id="{285125D5-D3BD-2C9B-D1C4-8EAC1F8B1019}"/>
              </a:ext>
            </a:extLst>
          </p:cNvPr>
          <p:cNvGrpSpPr/>
          <p:nvPr/>
        </p:nvGrpSpPr>
        <p:grpSpPr>
          <a:xfrm>
            <a:off x="2539449" y="4796164"/>
            <a:ext cx="1048254" cy="1062927"/>
            <a:chOff x="2091966" y="6159546"/>
            <a:chExt cx="1056640" cy="1220470"/>
          </a:xfrm>
        </p:grpSpPr>
        <p:sp>
          <p:nvSpPr>
            <p:cNvPr id="55" name="object 52">
              <a:extLst>
                <a:ext uri="{FF2B5EF4-FFF2-40B4-BE49-F238E27FC236}">
                  <a16:creationId xmlns:a16="http://schemas.microsoft.com/office/drawing/2014/main" id="{4A880079-588E-EBA0-3D36-0EA6E54FEA65}"/>
                </a:ext>
              </a:extLst>
            </p:cNvPr>
            <p:cNvSpPr/>
            <p:nvPr/>
          </p:nvSpPr>
          <p:spPr>
            <a:xfrm>
              <a:off x="2091966" y="6159546"/>
              <a:ext cx="1056640" cy="1220470"/>
            </a:xfrm>
            <a:custGeom>
              <a:avLst/>
              <a:gdLst/>
              <a:ahLst/>
              <a:cxnLst/>
              <a:rect l="l" t="t" r="r" b="b"/>
              <a:pathLst>
                <a:path w="1056639" h="1220470">
                  <a:moveTo>
                    <a:pt x="977079" y="126250"/>
                  </a:moveTo>
                  <a:lnTo>
                    <a:pt x="85511" y="126250"/>
                  </a:lnTo>
                  <a:lnTo>
                    <a:pt x="48918" y="131913"/>
                  </a:lnTo>
                  <a:lnTo>
                    <a:pt x="21720" y="149559"/>
                  </a:lnTo>
                  <a:lnTo>
                    <a:pt x="5432" y="179024"/>
                  </a:lnTo>
                  <a:lnTo>
                    <a:pt x="12" y="220383"/>
                  </a:lnTo>
                  <a:lnTo>
                    <a:pt x="0" y="1125816"/>
                  </a:lnTo>
                  <a:lnTo>
                    <a:pt x="5593" y="1166655"/>
                  </a:lnTo>
                  <a:lnTo>
                    <a:pt x="22220" y="1196125"/>
                  </a:lnTo>
                  <a:lnTo>
                    <a:pt x="49650" y="1213986"/>
                  </a:lnTo>
                  <a:lnTo>
                    <a:pt x="87735" y="1220012"/>
                  </a:lnTo>
                  <a:lnTo>
                    <a:pt x="974388" y="1220012"/>
                  </a:lnTo>
                  <a:lnTo>
                    <a:pt x="1008270" y="1213640"/>
                  </a:lnTo>
                  <a:lnTo>
                    <a:pt x="1033763" y="1196125"/>
                  </a:lnTo>
                  <a:lnTo>
                    <a:pt x="1050414" y="1168636"/>
                  </a:lnTo>
                  <a:lnTo>
                    <a:pt x="1054204" y="1145552"/>
                  </a:lnTo>
                  <a:lnTo>
                    <a:pt x="105206" y="1145552"/>
                  </a:lnTo>
                  <a:lnTo>
                    <a:pt x="86631" y="1143909"/>
                  </a:lnTo>
                  <a:lnTo>
                    <a:pt x="86203" y="1143909"/>
                  </a:lnTo>
                  <a:lnTo>
                    <a:pt x="74668" y="1137654"/>
                  </a:lnTo>
                  <a:lnTo>
                    <a:pt x="72512" y="1133119"/>
                  </a:lnTo>
                  <a:lnTo>
                    <a:pt x="68782" y="1124866"/>
                  </a:lnTo>
                  <a:lnTo>
                    <a:pt x="67233" y="1103896"/>
                  </a:lnTo>
                  <a:lnTo>
                    <a:pt x="67221" y="480301"/>
                  </a:lnTo>
                  <a:lnTo>
                    <a:pt x="67608" y="466472"/>
                  </a:lnTo>
                  <a:lnTo>
                    <a:pt x="67618" y="466115"/>
                  </a:lnTo>
                  <a:lnTo>
                    <a:pt x="70163" y="458773"/>
                  </a:lnTo>
                  <a:lnTo>
                    <a:pt x="76929" y="455951"/>
                  </a:lnTo>
                  <a:lnTo>
                    <a:pt x="89928" y="455510"/>
                  </a:lnTo>
                  <a:lnTo>
                    <a:pt x="1056218" y="455510"/>
                  </a:lnTo>
                  <a:lnTo>
                    <a:pt x="1056212" y="314066"/>
                  </a:lnTo>
                  <a:lnTo>
                    <a:pt x="267562" y="314066"/>
                  </a:lnTo>
                  <a:lnTo>
                    <a:pt x="243918" y="310360"/>
                  </a:lnTo>
                  <a:lnTo>
                    <a:pt x="222478" y="296100"/>
                  </a:lnTo>
                  <a:lnTo>
                    <a:pt x="208812" y="275459"/>
                  </a:lnTo>
                  <a:lnTo>
                    <a:pt x="203890" y="251564"/>
                  </a:lnTo>
                  <a:lnTo>
                    <a:pt x="208076" y="227564"/>
                  </a:lnTo>
                  <a:lnTo>
                    <a:pt x="208110" y="227370"/>
                  </a:lnTo>
                  <a:lnTo>
                    <a:pt x="221868" y="205828"/>
                  </a:lnTo>
                  <a:lnTo>
                    <a:pt x="1055234" y="205828"/>
                  </a:lnTo>
                  <a:lnTo>
                    <a:pt x="1050481" y="176512"/>
                  </a:lnTo>
                  <a:lnTo>
                    <a:pt x="1034306" y="149559"/>
                  </a:lnTo>
                  <a:lnTo>
                    <a:pt x="1008989" y="132231"/>
                  </a:lnTo>
                  <a:lnTo>
                    <a:pt x="977079" y="126250"/>
                  </a:lnTo>
                  <a:close/>
                </a:path>
                <a:path w="1056639" h="1220470">
                  <a:moveTo>
                    <a:pt x="1056218" y="455510"/>
                  </a:moveTo>
                  <a:lnTo>
                    <a:pt x="964579" y="455510"/>
                  </a:lnTo>
                  <a:lnTo>
                    <a:pt x="979630" y="455951"/>
                  </a:lnTo>
                  <a:lnTo>
                    <a:pt x="978610" y="455951"/>
                  </a:lnTo>
                  <a:lnTo>
                    <a:pt x="985931" y="458773"/>
                  </a:lnTo>
                  <a:lnTo>
                    <a:pt x="988675" y="466472"/>
                  </a:lnTo>
                  <a:lnTo>
                    <a:pt x="989045" y="480301"/>
                  </a:lnTo>
                  <a:lnTo>
                    <a:pt x="989017" y="1103896"/>
                  </a:lnTo>
                  <a:lnTo>
                    <a:pt x="987503" y="1124866"/>
                  </a:lnTo>
                  <a:lnTo>
                    <a:pt x="981765" y="1137654"/>
                  </a:lnTo>
                  <a:lnTo>
                    <a:pt x="969887" y="1143909"/>
                  </a:lnTo>
                  <a:lnTo>
                    <a:pt x="950074" y="1145552"/>
                  </a:lnTo>
                  <a:lnTo>
                    <a:pt x="1054204" y="1145552"/>
                  </a:lnTo>
                  <a:lnTo>
                    <a:pt x="1056246" y="1133119"/>
                  </a:lnTo>
                  <a:lnTo>
                    <a:pt x="1056218" y="455510"/>
                  </a:lnTo>
                  <a:close/>
                </a:path>
                <a:path w="1056639" h="1220470">
                  <a:moveTo>
                    <a:pt x="834319" y="208280"/>
                  </a:moveTo>
                  <a:lnTo>
                    <a:pt x="308025" y="208280"/>
                  </a:lnTo>
                  <a:lnTo>
                    <a:pt x="319927" y="225584"/>
                  </a:lnTo>
                  <a:lnTo>
                    <a:pt x="324289" y="247691"/>
                  </a:lnTo>
                  <a:lnTo>
                    <a:pt x="321370" y="269894"/>
                  </a:lnTo>
                  <a:lnTo>
                    <a:pt x="321272" y="270641"/>
                  </a:lnTo>
                  <a:lnTo>
                    <a:pt x="311035" y="290474"/>
                  </a:lnTo>
                  <a:lnTo>
                    <a:pt x="290803" y="307382"/>
                  </a:lnTo>
                  <a:lnTo>
                    <a:pt x="267562" y="314066"/>
                  </a:lnTo>
                  <a:lnTo>
                    <a:pt x="1056212" y="314066"/>
                  </a:lnTo>
                  <a:lnTo>
                    <a:pt x="1056212" y="313456"/>
                  </a:lnTo>
                  <a:lnTo>
                    <a:pt x="797201" y="313456"/>
                  </a:lnTo>
                  <a:lnTo>
                    <a:pt x="774321" y="310939"/>
                  </a:lnTo>
                  <a:lnTo>
                    <a:pt x="753668" y="299199"/>
                  </a:lnTo>
                  <a:lnTo>
                    <a:pt x="738721" y="279590"/>
                  </a:lnTo>
                  <a:lnTo>
                    <a:pt x="738559" y="279100"/>
                  </a:lnTo>
                  <a:lnTo>
                    <a:pt x="732031" y="256090"/>
                  </a:lnTo>
                  <a:lnTo>
                    <a:pt x="734087" y="231546"/>
                  </a:lnTo>
                  <a:lnTo>
                    <a:pt x="745235" y="208610"/>
                  </a:lnTo>
                  <a:lnTo>
                    <a:pt x="834320" y="208610"/>
                  </a:lnTo>
                  <a:lnTo>
                    <a:pt x="834319" y="208280"/>
                  </a:lnTo>
                  <a:close/>
                </a:path>
                <a:path w="1056639" h="1220470">
                  <a:moveTo>
                    <a:pt x="1055351" y="206552"/>
                  </a:moveTo>
                  <a:lnTo>
                    <a:pt x="834313" y="206552"/>
                  </a:lnTo>
                  <a:lnTo>
                    <a:pt x="844157" y="220383"/>
                  </a:lnTo>
                  <a:lnTo>
                    <a:pt x="847830" y="225584"/>
                  </a:lnTo>
                  <a:lnTo>
                    <a:pt x="852373" y="246100"/>
                  </a:lnTo>
                  <a:lnTo>
                    <a:pt x="852709" y="247691"/>
                  </a:lnTo>
                  <a:lnTo>
                    <a:pt x="849334" y="269894"/>
                  </a:lnTo>
                  <a:lnTo>
                    <a:pt x="849187" y="270641"/>
                  </a:lnTo>
                  <a:lnTo>
                    <a:pt x="837590" y="291871"/>
                  </a:lnTo>
                  <a:lnTo>
                    <a:pt x="819294" y="307012"/>
                  </a:lnTo>
                  <a:lnTo>
                    <a:pt x="797201" y="313456"/>
                  </a:lnTo>
                  <a:lnTo>
                    <a:pt x="1056212" y="313456"/>
                  </a:lnTo>
                  <a:lnTo>
                    <a:pt x="1056208" y="211836"/>
                  </a:lnTo>
                  <a:lnTo>
                    <a:pt x="1055351" y="206552"/>
                  </a:lnTo>
                  <a:close/>
                </a:path>
                <a:path w="1056639" h="1220470">
                  <a:moveTo>
                    <a:pt x="1055234" y="205828"/>
                  </a:moveTo>
                  <a:lnTo>
                    <a:pt x="221868" y="205828"/>
                  </a:lnTo>
                  <a:lnTo>
                    <a:pt x="221907" y="244614"/>
                  </a:lnTo>
                  <a:lnTo>
                    <a:pt x="225215" y="263430"/>
                  </a:lnTo>
                  <a:lnTo>
                    <a:pt x="233713" y="278276"/>
                  </a:lnTo>
                  <a:lnTo>
                    <a:pt x="246519" y="288159"/>
                  </a:lnTo>
                  <a:lnTo>
                    <a:pt x="262750" y="292087"/>
                  </a:lnTo>
                  <a:lnTo>
                    <a:pt x="279579" y="289063"/>
                  </a:lnTo>
                  <a:lnTo>
                    <a:pt x="293627" y="279590"/>
                  </a:lnTo>
                  <a:lnTo>
                    <a:pt x="303526" y="264955"/>
                  </a:lnTo>
                  <a:lnTo>
                    <a:pt x="307911" y="246443"/>
                  </a:lnTo>
                  <a:lnTo>
                    <a:pt x="308025" y="208280"/>
                  </a:lnTo>
                  <a:lnTo>
                    <a:pt x="834319" y="208280"/>
                  </a:lnTo>
                  <a:lnTo>
                    <a:pt x="834313" y="206552"/>
                  </a:lnTo>
                  <a:lnTo>
                    <a:pt x="1055351" y="206552"/>
                  </a:lnTo>
                  <a:lnTo>
                    <a:pt x="1055234" y="205828"/>
                  </a:lnTo>
                  <a:close/>
                </a:path>
                <a:path w="1056639" h="1220470">
                  <a:moveTo>
                    <a:pt x="834320" y="208610"/>
                  </a:moveTo>
                  <a:lnTo>
                    <a:pt x="745235" y="208610"/>
                  </a:lnTo>
                  <a:lnTo>
                    <a:pt x="747873" y="218111"/>
                  </a:lnTo>
                  <a:lnTo>
                    <a:pt x="748304" y="225584"/>
                  </a:lnTo>
                  <a:lnTo>
                    <a:pt x="748418" y="227564"/>
                  </a:lnTo>
                  <a:lnTo>
                    <a:pt x="748287" y="231546"/>
                  </a:lnTo>
                  <a:lnTo>
                    <a:pt x="748287" y="246443"/>
                  </a:lnTo>
                  <a:lnTo>
                    <a:pt x="755483" y="269894"/>
                  </a:lnTo>
                  <a:lnTo>
                    <a:pt x="771102" y="285853"/>
                  </a:lnTo>
                  <a:lnTo>
                    <a:pt x="791752" y="291871"/>
                  </a:lnTo>
                  <a:lnTo>
                    <a:pt x="791410" y="291871"/>
                  </a:lnTo>
                  <a:lnTo>
                    <a:pt x="828449" y="271010"/>
                  </a:lnTo>
                  <a:lnTo>
                    <a:pt x="834224" y="250151"/>
                  </a:lnTo>
                  <a:lnTo>
                    <a:pt x="834320" y="208610"/>
                  </a:lnTo>
                  <a:close/>
                </a:path>
                <a:path w="1056639" h="1220470">
                  <a:moveTo>
                    <a:pt x="263677" y="0"/>
                  </a:moveTo>
                  <a:lnTo>
                    <a:pt x="263311" y="0"/>
                  </a:lnTo>
                  <a:lnTo>
                    <a:pt x="246534" y="3635"/>
                  </a:lnTo>
                  <a:lnTo>
                    <a:pt x="233399" y="13482"/>
                  </a:lnTo>
                  <a:lnTo>
                    <a:pt x="224851" y="28656"/>
                  </a:lnTo>
                  <a:lnTo>
                    <a:pt x="221688" y="48171"/>
                  </a:lnTo>
                  <a:lnTo>
                    <a:pt x="221805" y="99390"/>
                  </a:lnTo>
                  <a:lnTo>
                    <a:pt x="221629" y="106667"/>
                  </a:lnTo>
                  <a:lnTo>
                    <a:pt x="221559" y="109575"/>
                  </a:lnTo>
                  <a:lnTo>
                    <a:pt x="221435" y="114746"/>
                  </a:lnTo>
                  <a:lnTo>
                    <a:pt x="218822" y="122640"/>
                  </a:lnTo>
                  <a:lnTo>
                    <a:pt x="211745" y="125557"/>
                  </a:lnTo>
                  <a:lnTo>
                    <a:pt x="189367" y="126250"/>
                  </a:lnTo>
                  <a:lnTo>
                    <a:pt x="312585" y="126250"/>
                  </a:lnTo>
                  <a:lnTo>
                    <a:pt x="307784" y="122085"/>
                  </a:lnTo>
                  <a:lnTo>
                    <a:pt x="307933" y="115813"/>
                  </a:lnTo>
                  <a:lnTo>
                    <a:pt x="307959" y="114746"/>
                  </a:lnTo>
                  <a:lnTo>
                    <a:pt x="308080" y="109575"/>
                  </a:lnTo>
                  <a:lnTo>
                    <a:pt x="308260" y="99390"/>
                  </a:lnTo>
                  <a:lnTo>
                    <a:pt x="308323" y="63578"/>
                  </a:lnTo>
                  <a:lnTo>
                    <a:pt x="308109" y="51447"/>
                  </a:lnTo>
                  <a:lnTo>
                    <a:pt x="308051" y="48171"/>
                  </a:lnTo>
                  <a:lnTo>
                    <a:pt x="304256" y="28804"/>
                  </a:lnTo>
                  <a:lnTo>
                    <a:pt x="294726" y="13482"/>
                  </a:lnTo>
                  <a:lnTo>
                    <a:pt x="280789" y="3473"/>
                  </a:lnTo>
                  <a:lnTo>
                    <a:pt x="281064" y="3473"/>
                  </a:lnTo>
                  <a:lnTo>
                    <a:pt x="263677" y="0"/>
                  </a:lnTo>
                  <a:close/>
                </a:path>
                <a:path w="1056639" h="1220470">
                  <a:moveTo>
                    <a:pt x="793000" y="0"/>
                  </a:moveTo>
                  <a:lnTo>
                    <a:pt x="775207" y="3473"/>
                  </a:lnTo>
                  <a:lnTo>
                    <a:pt x="761085" y="14008"/>
                  </a:lnTo>
                  <a:lnTo>
                    <a:pt x="751716" y="30400"/>
                  </a:lnTo>
                  <a:lnTo>
                    <a:pt x="748182" y="51447"/>
                  </a:lnTo>
                  <a:lnTo>
                    <a:pt x="748233" y="109575"/>
                  </a:lnTo>
                  <a:lnTo>
                    <a:pt x="748525" y="121589"/>
                  </a:lnTo>
                  <a:lnTo>
                    <a:pt x="744251" y="126250"/>
                  </a:lnTo>
                  <a:lnTo>
                    <a:pt x="852042" y="126250"/>
                  </a:lnTo>
                  <a:lnTo>
                    <a:pt x="843405" y="125305"/>
                  </a:lnTo>
                  <a:lnTo>
                    <a:pt x="837809" y="121926"/>
                  </a:lnTo>
                  <a:lnTo>
                    <a:pt x="834894" y="115813"/>
                  </a:lnTo>
                  <a:lnTo>
                    <a:pt x="834301" y="106667"/>
                  </a:lnTo>
                  <a:lnTo>
                    <a:pt x="834498" y="99390"/>
                  </a:lnTo>
                  <a:lnTo>
                    <a:pt x="834605" y="63578"/>
                  </a:lnTo>
                  <a:lnTo>
                    <a:pt x="834454" y="51447"/>
                  </a:lnTo>
                  <a:lnTo>
                    <a:pt x="834440" y="50304"/>
                  </a:lnTo>
                  <a:lnTo>
                    <a:pt x="831405" y="29500"/>
                  </a:lnTo>
                  <a:lnTo>
                    <a:pt x="823260" y="14008"/>
                  </a:lnTo>
                  <a:lnTo>
                    <a:pt x="823150" y="13798"/>
                  </a:lnTo>
                  <a:lnTo>
                    <a:pt x="810180" y="3773"/>
                  </a:lnTo>
                  <a:lnTo>
                    <a:pt x="793000" y="0"/>
                  </a:lnTo>
                  <a:close/>
                </a:path>
                <a:path w="1056639" h="1220470">
                  <a:moveTo>
                    <a:pt x="911924" y="125557"/>
                  </a:moveTo>
                  <a:lnTo>
                    <a:pt x="873891" y="125557"/>
                  </a:lnTo>
                  <a:lnTo>
                    <a:pt x="1018358" y="126250"/>
                  </a:lnTo>
                  <a:lnTo>
                    <a:pt x="852042" y="126250"/>
                  </a:lnTo>
                  <a:lnTo>
                    <a:pt x="911924" y="125557"/>
                  </a:lnTo>
                  <a:close/>
                </a:path>
              </a:pathLst>
            </a:custGeom>
            <a:solidFill>
              <a:srgbClr val="A7D8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3">
              <a:extLst>
                <a:ext uri="{FF2B5EF4-FFF2-40B4-BE49-F238E27FC236}">
                  <a16:creationId xmlns:a16="http://schemas.microsoft.com/office/drawing/2014/main" id="{776D3A45-D851-B59D-47B9-CF500EC0749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75669" y="6892283"/>
              <a:ext cx="127646" cy="137448"/>
            </a:xfrm>
            <a:prstGeom prst="rect">
              <a:avLst/>
            </a:prstGeom>
          </p:spPr>
        </p:pic>
        <p:pic>
          <p:nvPicPr>
            <p:cNvPr id="57" name="object 54">
              <a:extLst>
                <a:ext uri="{FF2B5EF4-FFF2-40B4-BE49-F238E27FC236}">
                  <a16:creationId xmlns:a16="http://schemas.microsoft.com/office/drawing/2014/main" id="{CDC8CF5B-6EA1-2221-5901-D96E66B8B03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37106" y="6892523"/>
              <a:ext cx="127414" cy="137923"/>
            </a:xfrm>
            <a:prstGeom prst="rect">
              <a:avLst/>
            </a:prstGeom>
          </p:spPr>
        </p:pic>
        <p:pic>
          <p:nvPicPr>
            <p:cNvPr id="58" name="object 55">
              <a:extLst>
                <a:ext uri="{FF2B5EF4-FFF2-40B4-BE49-F238E27FC236}">
                  <a16:creationId xmlns:a16="http://schemas.microsoft.com/office/drawing/2014/main" id="{50927083-D088-1625-4D8B-A27485ED5BE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75512" y="7093657"/>
              <a:ext cx="127790" cy="137649"/>
            </a:xfrm>
            <a:prstGeom prst="rect">
              <a:avLst/>
            </a:prstGeom>
          </p:spPr>
        </p:pic>
        <p:pic>
          <p:nvPicPr>
            <p:cNvPr id="59" name="object 56">
              <a:extLst>
                <a:ext uri="{FF2B5EF4-FFF2-40B4-BE49-F238E27FC236}">
                  <a16:creationId xmlns:a16="http://schemas.microsoft.com/office/drawing/2014/main" id="{A4AD3E9A-5CE9-6036-9F9D-D881815D6AEA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64174" y="7094115"/>
              <a:ext cx="125451" cy="137009"/>
            </a:xfrm>
            <a:prstGeom prst="rect">
              <a:avLst/>
            </a:prstGeom>
          </p:spPr>
        </p:pic>
        <p:pic>
          <p:nvPicPr>
            <p:cNvPr id="60" name="object 57">
              <a:extLst>
                <a:ext uri="{FF2B5EF4-FFF2-40B4-BE49-F238E27FC236}">
                  <a16:creationId xmlns:a16="http://schemas.microsoft.com/office/drawing/2014/main" id="{E237B00D-988A-C6FF-B80F-5AC20A814E2B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37174" y="6691397"/>
              <a:ext cx="127366" cy="135331"/>
            </a:xfrm>
            <a:prstGeom prst="rect">
              <a:avLst/>
            </a:prstGeom>
          </p:spPr>
        </p:pic>
        <p:pic>
          <p:nvPicPr>
            <p:cNvPr id="61" name="object 58">
              <a:extLst>
                <a:ext uri="{FF2B5EF4-FFF2-40B4-BE49-F238E27FC236}">
                  <a16:creationId xmlns:a16="http://schemas.microsoft.com/office/drawing/2014/main" id="{2308B312-F400-2C46-C956-5BB67647EBCB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50559" y="7093796"/>
              <a:ext cx="125603" cy="137499"/>
            </a:xfrm>
            <a:prstGeom prst="rect">
              <a:avLst/>
            </a:prstGeom>
          </p:spPr>
        </p:pic>
        <p:pic>
          <p:nvPicPr>
            <p:cNvPr id="62" name="object 59">
              <a:extLst>
                <a:ext uri="{FF2B5EF4-FFF2-40B4-BE49-F238E27FC236}">
                  <a16:creationId xmlns:a16="http://schemas.microsoft.com/office/drawing/2014/main" id="{0B571BFC-336C-9C08-BE51-E2B26536C59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64112" y="6892468"/>
              <a:ext cx="125625" cy="138083"/>
            </a:xfrm>
            <a:prstGeom prst="rect">
              <a:avLst/>
            </a:prstGeom>
          </p:spPr>
        </p:pic>
        <p:pic>
          <p:nvPicPr>
            <p:cNvPr id="63" name="object 60">
              <a:extLst>
                <a:ext uri="{FF2B5EF4-FFF2-40B4-BE49-F238E27FC236}">
                  <a16:creationId xmlns:a16="http://schemas.microsoft.com/office/drawing/2014/main" id="{57FF09F0-43B9-B038-CAF4-48DCC697B391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75639" y="6691328"/>
              <a:ext cx="127541" cy="135445"/>
            </a:xfrm>
            <a:prstGeom prst="rect">
              <a:avLst/>
            </a:prstGeom>
          </p:spPr>
        </p:pic>
        <p:pic>
          <p:nvPicPr>
            <p:cNvPr id="64" name="object 61">
              <a:extLst>
                <a:ext uri="{FF2B5EF4-FFF2-40B4-BE49-F238E27FC236}">
                  <a16:creationId xmlns:a16="http://schemas.microsoft.com/office/drawing/2014/main" id="{97EC5792-E3E1-8E36-6545-0D4C6774C135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50512" y="6892286"/>
              <a:ext cx="125781" cy="138263"/>
            </a:xfrm>
            <a:prstGeom prst="rect">
              <a:avLst/>
            </a:prstGeom>
          </p:spPr>
        </p:pic>
        <p:pic>
          <p:nvPicPr>
            <p:cNvPr id="65" name="object 62">
              <a:extLst>
                <a:ext uri="{FF2B5EF4-FFF2-40B4-BE49-F238E27FC236}">
                  <a16:creationId xmlns:a16="http://schemas.microsoft.com/office/drawing/2014/main" id="{79771AA8-E2E5-27C8-CEB5-DD7D29A152FB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650403" y="6691177"/>
              <a:ext cx="125636" cy="135570"/>
            </a:xfrm>
            <a:prstGeom prst="rect">
              <a:avLst/>
            </a:prstGeom>
          </p:spPr>
        </p:pic>
        <p:pic>
          <p:nvPicPr>
            <p:cNvPr id="66" name="object 63">
              <a:extLst>
                <a:ext uri="{FF2B5EF4-FFF2-40B4-BE49-F238E27FC236}">
                  <a16:creationId xmlns:a16="http://schemas.microsoft.com/office/drawing/2014/main" id="{25E88D05-BD39-9CA8-2C83-C658BE7F1193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64191" y="6691258"/>
              <a:ext cx="125599" cy="135497"/>
            </a:xfrm>
            <a:prstGeom prst="rect">
              <a:avLst/>
            </a:prstGeom>
          </p:spPr>
        </p:pic>
      </p:grpSp>
      <p:sp>
        <p:nvSpPr>
          <p:cNvPr id="67" name="object 64">
            <a:extLst>
              <a:ext uri="{FF2B5EF4-FFF2-40B4-BE49-F238E27FC236}">
                <a16:creationId xmlns:a16="http://schemas.microsoft.com/office/drawing/2014/main" id="{368CE3BD-0CA6-E6A3-B4D9-7554BC3E029B}"/>
              </a:ext>
            </a:extLst>
          </p:cNvPr>
          <p:cNvSpPr/>
          <p:nvPr/>
        </p:nvSpPr>
        <p:spPr>
          <a:xfrm>
            <a:off x="6321243" y="479213"/>
            <a:ext cx="1222249" cy="1066716"/>
          </a:xfrm>
          <a:custGeom>
            <a:avLst/>
            <a:gdLst/>
            <a:ahLst/>
            <a:cxnLst/>
            <a:rect l="l" t="t" r="r" b="b"/>
            <a:pathLst>
              <a:path w="1520190" h="1511300">
                <a:moveTo>
                  <a:pt x="901952" y="1498600"/>
                </a:moveTo>
                <a:lnTo>
                  <a:pt x="618453" y="1498600"/>
                </a:lnTo>
                <a:lnTo>
                  <a:pt x="664551" y="1511300"/>
                </a:lnTo>
                <a:lnTo>
                  <a:pt x="855264" y="1511300"/>
                </a:lnTo>
                <a:lnTo>
                  <a:pt x="901952" y="1498600"/>
                </a:lnTo>
                <a:close/>
              </a:path>
              <a:path w="1520190" h="1511300">
                <a:moveTo>
                  <a:pt x="851684" y="0"/>
                </a:moveTo>
                <a:lnTo>
                  <a:pt x="661329" y="0"/>
                </a:lnTo>
                <a:lnTo>
                  <a:pt x="525798" y="38100"/>
                </a:lnTo>
                <a:lnTo>
                  <a:pt x="441000" y="63500"/>
                </a:lnTo>
                <a:lnTo>
                  <a:pt x="400536" y="88900"/>
                </a:lnTo>
                <a:lnTo>
                  <a:pt x="361482" y="114300"/>
                </a:lnTo>
                <a:lnTo>
                  <a:pt x="323928" y="139700"/>
                </a:lnTo>
                <a:lnTo>
                  <a:pt x="287962" y="165100"/>
                </a:lnTo>
                <a:lnTo>
                  <a:pt x="253674" y="190500"/>
                </a:lnTo>
                <a:lnTo>
                  <a:pt x="221154" y="215900"/>
                </a:lnTo>
                <a:lnTo>
                  <a:pt x="190492" y="254000"/>
                </a:lnTo>
                <a:lnTo>
                  <a:pt x="161776" y="292100"/>
                </a:lnTo>
                <a:lnTo>
                  <a:pt x="135096" y="330200"/>
                </a:lnTo>
                <a:lnTo>
                  <a:pt x="110543" y="368300"/>
                </a:lnTo>
                <a:lnTo>
                  <a:pt x="88205" y="406400"/>
                </a:lnTo>
                <a:lnTo>
                  <a:pt x="68172" y="444500"/>
                </a:lnTo>
                <a:lnTo>
                  <a:pt x="50533" y="482600"/>
                </a:lnTo>
                <a:lnTo>
                  <a:pt x="35379" y="533400"/>
                </a:lnTo>
                <a:lnTo>
                  <a:pt x="22798" y="571500"/>
                </a:lnTo>
                <a:lnTo>
                  <a:pt x="12880" y="622300"/>
                </a:lnTo>
                <a:lnTo>
                  <a:pt x="5714" y="660400"/>
                </a:lnTo>
                <a:lnTo>
                  <a:pt x="1391" y="711200"/>
                </a:lnTo>
                <a:lnTo>
                  <a:pt x="0" y="762000"/>
                </a:lnTo>
                <a:lnTo>
                  <a:pt x="1603" y="812800"/>
                </a:lnTo>
                <a:lnTo>
                  <a:pt x="6143" y="850900"/>
                </a:lnTo>
                <a:lnTo>
                  <a:pt x="13528" y="901700"/>
                </a:lnTo>
                <a:lnTo>
                  <a:pt x="23667" y="952500"/>
                </a:lnTo>
                <a:lnTo>
                  <a:pt x="36468" y="990600"/>
                </a:lnTo>
                <a:lnTo>
                  <a:pt x="51842" y="1028700"/>
                </a:lnTo>
                <a:lnTo>
                  <a:pt x="69696" y="1079500"/>
                </a:lnTo>
                <a:lnTo>
                  <a:pt x="89940" y="1117600"/>
                </a:lnTo>
                <a:lnTo>
                  <a:pt x="112482" y="1155700"/>
                </a:lnTo>
                <a:lnTo>
                  <a:pt x="137232" y="1193800"/>
                </a:lnTo>
                <a:lnTo>
                  <a:pt x="164099" y="1231900"/>
                </a:lnTo>
                <a:lnTo>
                  <a:pt x="192991" y="1257300"/>
                </a:lnTo>
                <a:lnTo>
                  <a:pt x="223818" y="1295400"/>
                </a:lnTo>
                <a:lnTo>
                  <a:pt x="256488" y="1320800"/>
                </a:lnTo>
                <a:lnTo>
                  <a:pt x="290911" y="1358900"/>
                </a:lnTo>
                <a:lnTo>
                  <a:pt x="326995" y="1384300"/>
                </a:lnTo>
                <a:lnTo>
                  <a:pt x="364649" y="1409700"/>
                </a:lnTo>
                <a:lnTo>
                  <a:pt x="403783" y="1435100"/>
                </a:lnTo>
                <a:lnTo>
                  <a:pt x="444305" y="1447800"/>
                </a:lnTo>
                <a:lnTo>
                  <a:pt x="486124" y="1473200"/>
                </a:lnTo>
                <a:lnTo>
                  <a:pt x="573289" y="1498600"/>
                </a:lnTo>
                <a:lnTo>
                  <a:pt x="947623" y="1498600"/>
                </a:lnTo>
                <a:lnTo>
                  <a:pt x="992190" y="1485900"/>
                </a:lnTo>
                <a:lnTo>
                  <a:pt x="1035566" y="1460500"/>
                </a:lnTo>
                <a:lnTo>
                  <a:pt x="1077665" y="1447800"/>
                </a:lnTo>
                <a:lnTo>
                  <a:pt x="1118400" y="1422400"/>
                </a:lnTo>
                <a:lnTo>
                  <a:pt x="1157684" y="1409700"/>
                </a:lnTo>
                <a:lnTo>
                  <a:pt x="736244" y="1409700"/>
                </a:lnTo>
                <a:lnTo>
                  <a:pt x="728884" y="1397000"/>
                </a:lnTo>
                <a:lnTo>
                  <a:pt x="725906" y="1384300"/>
                </a:lnTo>
                <a:lnTo>
                  <a:pt x="725374" y="1358900"/>
                </a:lnTo>
                <a:lnTo>
                  <a:pt x="725288" y="1346200"/>
                </a:lnTo>
                <a:lnTo>
                  <a:pt x="725201" y="1333500"/>
                </a:lnTo>
                <a:lnTo>
                  <a:pt x="444409" y="1333500"/>
                </a:lnTo>
                <a:lnTo>
                  <a:pt x="431634" y="1320800"/>
                </a:lnTo>
                <a:lnTo>
                  <a:pt x="421707" y="1320800"/>
                </a:lnTo>
                <a:lnTo>
                  <a:pt x="416175" y="1308100"/>
                </a:lnTo>
                <a:lnTo>
                  <a:pt x="415497" y="1295400"/>
                </a:lnTo>
                <a:lnTo>
                  <a:pt x="420128" y="1282700"/>
                </a:lnTo>
                <a:lnTo>
                  <a:pt x="431810" y="1257300"/>
                </a:lnTo>
                <a:lnTo>
                  <a:pt x="443776" y="1231900"/>
                </a:lnTo>
                <a:lnTo>
                  <a:pt x="455979" y="1219200"/>
                </a:lnTo>
                <a:lnTo>
                  <a:pt x="468376" y="1193800"/>
                </a:lnTo>
                <a:lnTo>
                  <a:pt x="475984" y="1181100"/>
                </a:lnTo>
                <a:lnTo>
                  <a:pt x="1392973" y="1181100"/>
                </a:lnTo>
                <a:lnTo>
                  <a:pt x="1409348" y="1155700"/>
                </a:lnTo>
                <a:lnTo>
                  <a:pt x="1431681" y="1117600"/>
                </a:lnTo>
                <a:lnTo>
                  <a:pt x="1436686" y="1104900"/>
                </a:lnTo>
                <a:lnTo>
                  <a:pt x="213331" y="1104900"/>
                </a:lnTo>
                <a:lnTo>
                  <a:pt x="201686" y="1092200"/>
                </a:lnTo>
                <a:lnTo>
                  <a:pt x="192570" y="1079500"/>
                </a:lnTo>
                <a:lnTo>
                  <a:pt x="187644" y="1066800"/>
                </a:lnTo>
                <a:lnTo>
                  <a:pt x="188293" y="1054100"/>
                </a:lnTo>
                <a:lnTo>
                  <a:pt x="194509" y="1054100"/>
                </a:lnTo>
                <a:lnTo>
                  <a:pt x="206286" y="1041400"/>
                </a:lnTo>
                <a:lnTo>
                  <a:pt x="268752" y="1003300"/>
                </a:lnTo>
                <a:lnTo>
                  <a:pt x="289966" y="990600"/>
                </a:lnTo>
                <a:lnTo>
                  <a:pt x="1484436" y="990600"/>
                </a:lnTo>
                <a:lnTo>
                  <a:pt x="1496984" y="939800"/>
                </a:lnTo>
                <a:lnTo>
                  <a:pt x="1500279" y="927100"/>
                </a:lnTo>
                <a:lnTo>
                  <a:pt x="615773" y="927100"/>
                </a:lnTo>
                <a:lnTo>
                  <a:pt x="603605" y="914400"/>
                </a:lnTo>
                <a:lnTo>
                  <a:pt x="595152" y="901700"/>
                </a:lnTo>
                <a:lnTo>
                  <a:pt x="593185" y="889000"/>
                </a:lnTo>
                <a:lnTo>
                  <a:pt x="597762" y="876300"/>
                </a:lnTo>
                <a:lnTo>
                  <a:pt x="608939" y="863600"/>
                </a:lnTo>
                <a:lnTo>
                  <a:pt x="685095" y="787400"/>
                </a:lnTo>
                <a:lnTo>
                  <a:pt x="114881" y="787400"/>
                </a:lnTo>
                <a:lnTo>
                  <a:pt x="107479" y="774700"/>
                </a:lnTo>
                <a:lnTo>
                  <a:pt x="104724" y="762000"/>
                </a:lnTo>
                <a:lnTo>
                  <a:pt x="107034" y="749300"/>
                </a:lnTo>
                <a:lnTo>
                  <a:pt x="114107" y="736600"/>
                </a:lnTo>
                <a:lnTo>
                  <a:pt x="125360" y="723900"/>
                </a:lnTo>
                <a:lnTo>
                  <a:pt x="725741" y="723900"/>
                </a:lnTo>
                <a:lnTo>
                  <a:pt x="725525" y="673100"/>
                </a:lnTo>
                <a:lnTo>
                  <a:pt x="725498" y="533400"/>
                </a:lnTo>
                <a:lnTo>
                  <a:pt x="308596" y="533400"/>
                </a:lnTo>
                <a:lnTo>
                  <a:pt x="290652" y="520700"/>
                </a:lnTo>
                <a:lnTo>
                  <a:pt x="268928" y="520700"/>
                </a:lnTo>
                <a:lnTo>
                  <a:pt x="205155" y="482600"/>
                </a:lnTo>
                <a:lnTo>
                  <a:pt x="194090" y="469900"/>
                </a:lnTo>
                <a:lnTo>
                  <a:pt x="188282" y="457200"/>
                </a:lnTo>
                <a:lnTo>
                  <a:pt x="187691" y="444500"/>
                </a:lnTo>
                <a:lnTo>
                  <a:pt x="192278" y="431800"/>
                </a:lnTo>
                <a:lnTo>
                  <a:pt x="201268" y="419100"/>
                </a:lnTo>
                <a:lnTo>
                  <a:pt x="725477" y="419100"/>
                </a:lnTo>
                <a:lnTo>
                  <a:pt x="725474" y="406400"/>
                </a:lnTo>
                <a:lnTo>
                  <a:pt x="725170" y="406400"/>
                </a:lnTo>
                <a:lnTo>
                  <a:pt x="726046" y="393700"/>
                </a:lnTo>
                <a:lnTo>
                  <a:pt x="729953" y="381000"/>
                </a:lnTo>
                <a:lnTo>
                  <a:pt x="737617" y="381000"/>
                </a:lnTo>
                <a:lnTo>
                  <a:pt x="748179" y="368300"/>
                </a:lnTo>
                <a:lnTo>
                  <a:pt x="1414468" y="368300"/>
                </a:lnTo>
                <a:lnTo>
                  <a:pt x="1406932" y="355600"/>
                </a:lnTo>
                <a:lnTo>
                  <a:pt x="1398656" y="342900"/>
                </a:lnTo>
                <a:lnTo>
                  <a:pt x="488403" y="342900"/>
                </a:lnTo>
                <a:lnTo>
                  <a:pt x="479254" y="330200"/>
                </a:lnTo>
                <a:lnTo>
                  <a:pt x="471970" y="330200"/>
                </a:lnTo>
                <a:lnTo>
                  <a:pt x="457735" y="304800"/>
                </a:lnTo>
                <a:lnTo>
                  <a:pt x="444011" y="279400"/>
                </a:lnTo>
                <a:lnTo>
                  <a:pt x="430829" y="254000"/>
                </a:lnTo>
                <a:lnTo>
                  <a:pt x="418223" y="228600"/>
                </a:lnTo>
                <a:lnTo>
                  <a:pt x="414612" y="215900"/>
                </a:lnTo>
                <a:lnTo>
                  <a:pt x="415586" y="215900"/>
                </a:lnTo>
                <a:lnTo>
                  <a:pt x="420911" y="203200"/>
                </a:lnTo>
                <a:lnTo>
                  <a:pt x="430352" y="190500"/>
                </a:lnTo>
                <a:lnTo>
                  <a:pt x="725243" y="190500"/>
                </a:lnTo>
                <a:lnTo>
                  <a:pt x="725406" y="165100"/>
                </a:lnTo>
                <a:lnTo>
                  <a:pt x="725982" y="139700"/>
                </a:lnTo>
                <a:lnTo>
                  <a:pt x="729131" y="127000"/>
                </a:lnTo>
                <a:lnTo>
                  <a:pt x="736842" y="114300"/>
                </a:lnTo>
                <a:lnTo>
                  <a:pt x="747919" y="101600"/>
                </a:lnTo>
                <a:lnTo>
                  <a:pt x="1134006" y="101600"/>
                </a:lnTo>
                <a:lnTo>
                  <a:pt x="1114327" y="88900"/>
                </a:lnTo>
                <a:lnTo>
                  <a:pt x="1073559" y="63500"/>
                </a:lnTo>
                <a:lnTo>
                  <a:pt x="988146" y="38100"/>
                </a:lnTo>
                <a:lnTo>
                  <a:pt x="851684" y="0"/>
                </a:lnTo>
                <a:close/>
              </a:path>
              <a:path w="1520190" h="1511300">
                <a:moveTo>
                  <a:pt x="1002629" y="1244600"/>
                </a:moveTo>
                <a:lnTo>
                  <a:pt x="773698" y="1244600"/>
                </a:lnTo>
                <a:lnTo>
                  <a:pt x="783985" y="1257300"/>
                </a:lnTo>
                <a:lnTo>
                  <a:pt x="790931" y="1270000"/>
                </a:lnTo>
                <a:lnTo>
                  <a:pt x="793788" y="1282700"/>
                </a:lnTo>
                <a:lnTo>
                  <a:pt x="794065" y="1295400"/>
                </a:lnTo>
                <a:lnTo>
                  <a:pt x="794006" y="1371600"/>
                </a:lnTo>
                <a:lnTo>
                  <a:pt x="793661" y="1384300"/>
                </a:lnTo>
                <a:lnTo>
                  <a:pt x="790553" y="1397000"/>
                </a:lnTo>
                <a:lnTo>
                  <a:pt x="783304" y="1409700"/>
                </a:lnTo>
                <a:lnTo>
                  <a:pt x="1157684" y="1409700"/>
                </a:lnTo>
                <a:lnTo>
                  <a:pt x="1195431" y="1384300"/>
                </a:lnTo>
                <a:lnTo>
                  <a:pt x="1231555" y="1358900"/>
                </a:lnTo>
                <a:lnTo>
                  <a:pt x="1254497" y="1333500"/>
                </a:lnTo>
                <a:lnTo>
                  <a:pt x="1059632" y="1333500"/>
                </a:lnTo>
                <a:lnTo>
                  <a:pt x="1050474" y="1320800"/>
                </a:lnTo>
                <a:lnTo>
                  <a:pt x="1043127" y="1320800"/>
                </a:lnTo>
                <a:lnTo>
                  <a:pt x="1029251" y="1295400"/>
                </a:lnTo>
                <a:lnTo>
                  <a:pt x="1015723" y="1270000"/>
                </a:lnTo>
                <a:lnTo>
                  <a:pt x="1002629" y="1244600"/>
                </a:lnTo>
                <a:close/>
              </a:path>
              <a:path w="1520190" h="1511300">
                <a:moveTo>
                  <a:pt x="1003998" y="1181100"/>
                </a:moveTo>
                <a:lnTo>
                  <a:pt x="518642" y="1181100"/>
                </a:lnTo>
                <a:lnTo>
                  <a:pt x="525884" y="1193800"/>
                </a:lnTo>
                <a:lnTo>
                  <a:pt x="530464" y="1206500"/>
                </a:lnTo>
                <a:lnTo>
                  <a:pt x="532498" y="1219200"/>
                </a:lnTo>
                <a:lnTo>
                  <a:pt x="529920" y="1219200"/>
                </a:lnTo>
                <a:lnTo>
                  <a:pt x="515274" y="1244600"/>
                </a:lnTo>
                <a:lnTo>
                  <a:pt x="503607" y="1270000"/>
                </a:lnTo>
                <a:lnTo>
                  <a:pt x="491762" y="1295400"/>
                </a:lnTo>
                <a:lnTo>
                  <a:pt x="479653" y="1308100"/>
                </a:lnTo>
                <a:lnTo>
                  <a:pt x="469721" y="1320800"/>
                </a:lnTo>
                <a:lnTo>
                  <a:pt x="457539" y="1333500"/>
                </a:lnTo>
                <a:lnTo>
                  <a:pt x="725201" y="1333500"/>
                </a:lnTo>
                <a:lnTo>
                  <a:pt x="725305" y="1320800"/>
                </a:lnTo>
                <a:lnTo>
                  <a:pt x="725410" y="1308100"/>
                </a:lnTo>
                <a:lnTo>
                  <a:pt x="726020" y="1282700"/>
                </a:lnTo>
                <a:lnTo>
                  <a:pt x="729134" y="1270000"/>
                </a:lnTo>
                <a:lnTo>
                  <a:pt x="736719" y="1257300"/>
                </a:lnTo>
                <a:lnTo>
                  <a:pt x="747653" y="1244600"/>
                </a:lnTo>
                <a:lnTo>
                  <a:pt x="1002629" y="1244600"/>
                </a:lnTo>
                <a:lnTo>
                  <a:pt x="990053" y="1219200"/>
                </a:lnTo>
                <a:lnTo>
                  <a:pt x="986610" y="1206500"/>
                </a:lnTo>
                <a:lnTo>
                  <a:pt x="988348" y="1193800"/>
                </a:lnTo>
                <a:lnTo>
                  <a:pt x="994425" y="1193800"/>
                </a:lnTo>
                <a:lnTo>
                  <a:pt x="1003998" y="1181100"/>
                </a:lnTo>
                <a:close/>
              </a:path>
              <a:path w="1520190" h="1511300">
                <a:moveTo>
                  <a:pt x="1392973" y="1181100"/>
                </a:moveTo>
                <a:lnTo>
                  <a:pt x="1044867" y="1181100"/>
                </a:lnTo>
                <a:lnTo>
                  <a:pt x="1061369" y="1206500"/>
                </a:lnTo>
                <a:lnTo>
                  <a:pt x="1076285" y="1231900"/>
                </a:lnTo>
                <a:lnTo>
                  <a:pt x="1090074" y="1257300"/>
                </a:lnTo>
                <a:lnTo>
                  <a:pt x="1104404" y="1295400"/>
                </a:lnTo>
                <a:lnTo>
                  <a:pt x="1104150" y="1295400"/>
                </a:lnTo>
                <a:lnTo>
                  <a:pt x="1102709" y="1308100"/>
                </a:lnTo>
                <a:lnTo>
                  <a:pt x="1098326" y="1320800"/>
                </a:lnTo>
                <a:lnTo>
                  <a:pt x="1091111" y="1320800"/>
                </a:lnTo>
                <a:lnTo>
                  <a:pt x="1081176" y="1333500"/>
                </a:lnTo>
                <a:lnTo>
                  <a:pt x="1254497" y="1333500"/>
                </a:lnTo>
                <a:lnTo>
                  <a:pt x="1265968" y="1320800"/>
                </a:lnTo>
                <a:lnTo>
                  <a:pt x="1298584" y="1295400"/>
                </a:lnTo>
                <a:lnTo>
                  <a:pt x="1329317" y="1257300"/>
                </a:lnTo>
                <a:lnTo>
                  <a:pt x="1358080" y="1231900"/>
                </a:lnTo>
                <a:lnTo>
                  <a:pt x="1384786" y="1193800"/>
                </a:lnTo>
                <a:lnTo>
                  <a:pt x="1392973" y="1181100"/>
                </a:lnTo>
                <a:close/>
              </a:path>
              <a:path w="1520190" h="1511300">
                <a:moveTo>
                  <a:pt x="1191552" y="1041400"/>
                </a:moveTo>
                <a:lnTo>
                  <a:pt x="329331" y="1041400"/>
                </a:lnTo>
                <a:lnTo>
                  <a:pt x="321297" y="1054100"/>
                </a:lnTo>
                <a:lnTo>
                  <a:pt x="281385" y="1079500"/>
                </a:lnTo>
                <a:lnTo>
                  <a:pt x="261359" y="1079500"/>
                </a:lnTo>
                <a:lnTo>
                  <a:pt x="241198" y="1092200"/>
                </a:lnTo>
                <a:lnTo>
                  <a:pt x="226752" y="1104900"/>
                </a:lnTo>
                <a:lnTo>
                  <a:pt x="1285976" y="1104900"/>
                </a:lnTo>
                <a:lnTo>
                  <a:pt x="1238292" y="1079500"/>
                </a:lnTo>
                <a:lnTo>
                  <a:pt x="1214690" y="1054100"/>
                </a:lnTo>
                <a:lnTo>
                  <a:pt x="1191552" y="1041400"/>
                </a:lnTo>
                <a:close/>
              </a:path>
              <a:path w="1520190" h="1511300">
                <a:moveTo>
                  <a:pt x="1484436" y="990600"/>
                </a:moveTo>
                <a:lnTo>
                  <a:pt x="1227861" y="990600"/>
                </a:lnTo>
                <a:lnTo>
                  <a:pt x="1250472" y="1003300"/>
                </a:lnTo>
                <a:lnTo>
                  <a:pt x="1316990" y="1041400"/>
                </a:lnTo>
                <a:lnTo>
                  <a:pt x="1325474" y="1054100"/>
                </a:lnTo>
                <a:lnTo>
                  <a:pt x="1330490" y="1054100"/>
                </a:lnTo>
                <a:lnTo>
                  <a:pt x="1332095" y="1066800"/>
                </a:lnTo>
                <a:lnTo>
                  <a:pt x="1330350" y="1079500"/>
                </a:lnTo>
                <a:lnTo>
                  <a:pt x="1325653" y="1092200"/>
                </a:lnTo>
                <a:lnTo>
                  <a:pt x="1318496" y="1092200"/>
                </a:lnTo>
                <a:lnTo>
                  <a:pt x="1309017" y="1104900"/>
                </a:lnTo>
                <a:lnTo>
                  <a:pt x="1436686" y="1104900"/>
                </a:lnTo>
                <a:lnTo>
                  <a:pt x="1451698" y="1066800"/>
                </a:lnTo>
                <a:lnTo>
                  <a:pt x="1469312" y="1028700"/>
                </a:lnTo>
                <a:lnTo>
                  <a:pt x="1484436" y="990600"/>
                </a:lnTo>
                <a:close/>
              </a:path>
              <a:path w="1520190" h="1511300">
                <a:moveTo>
                  <a:pt x="1193528" y="990600"/>
                </a:moveTo>
                <a:lnTo>
                  <a:pt x="324186" y="990600"/>
                </a:lnTo>
                <a:lnTo>
                  <a:pt x="336025" y="1003300"/>
                </a:lnTo>
                <a:lnTo>
                  <a:pt x="340652" y="1016000"/>
                </a:lnTo>
                <a:lnTo>
                  <a:pt x="339183" y="1028700"/>
                </a:lnTo>
                <a:lnTo>
                  <a:pt x="335351" y="1041400"/>
                </a:lnTo>
                <a:lnTo>
                  <a:pt x="1182422" y="1041400"/>
                </a:lnTo>
                <a:lnTo>
                  <a:pt x="1178482" y="1028700"/>
                </a:lnTo>
                <a:lnTo>
                  <a:pt x="1179388" y="1016000"/>
                </a:lnTo>
                <a:lnTo>
                  <a:pt x="1184795" y="1003300"/>
                </a:lnTo>
                <a:lnTo>
                  <a:pt x="1193528" y="990600"/>
                </a:lnTo>
                <a:close/>
              </a:path>
              <a:path w="1520190" h="1511300">
                <a:moveTo>
                  <a:pt x="1414468" y="368300"/>
                </a:moveTo>
                <a:lnTo>
                  <a:pt x="773336" y="368300"/>
                </a:lnTo>
                <a:lnTo>
                  <a:pt x="783663" y="381000"/>
                </a:lnTo>
                <a:lnTo>
                  <a:pt x="790727" y="381000"/>
                </a:lnTo>
                <a:lnTo>
                  <a:pt x="793496" y="406400"/>
                </a:lnTo>
                <a:lnTo>
                  <a:pt x="793921" y="431800"/>
                </a:lnTo>
                <a:lnTo>
                  <a:pt x="794003" y="723900"/>
                </a:lnTo>
                <a:lnTo>
                  <a:pt x="794105" y="736600"/>
                </a:lnTo>
                <a:lnTo>
                  <a:pt x="794207" y="749300"/>
                </a:lnTo>
                <a:lnTo>
                  <a:pt x="793268" y="762000"/>
                </a:lnTo>
                <a:lnTo>
                  <a:pt x="790105" y="774700"/>
                </a:lnTo>
                <a:lnTo>
                  <a:pt x="784627" y="774700"/>
                </a:lnTo>
                <a:lnTo>
                  <a:pt x="776744" y="787400"/>
                </a:lnTo>
                <a:lnTo>
                  <a:pt x="746952" y="825500"/>
                </a:lnTo>
                <a:lnTo>
                  <a:pt x="687797" y="876300"/>
                </a:lnTo>
                <a:lnTo>
                  <a:pt x="658177" y="914400"/>
                </a:lnTo>
                <a:lnTo>
                  <a:pt x="643673" y="914400"/>
                </a:lnTo>
                <a:lnTo>
                  <a:pt x="629334" y="927100"/>
                </a:lnTo>
                <a:lnTo>
                  <a:pt x="1500279" y="927100"/>
                </a:lnTo>
                <a:lnTo>
                  <a:pt x="1506869" y="901700"/>
                </a:lnTo>
                <a:lnTo>
                  <a:pt x="1514004" y="850900"/>
                </a:lnTo>
                <a:lnTo>
                  <a:pt x="1518304" y="800100"/>
                </a:lnTo>
                <a:lnTo>
                  <a:pt x="1518649" y="787400"/>
                </a:lnTo>
                <a:lnTo>
                  <a:pt x="1258516" y="787400"/>
                </a:lnTo>
                <a:lnTo>
                  <a:pt x="1251743" y="774700"/>
                </a:lnTo>
                <a:lnTo>
                  <a:pt x="1249438" y="762000"/>
                </a:lnTo>
                <a:lnTo>
                  <a:pt x="1251974" y="749300"/>
                </a:lnTo>
                <a:lnTo>
                  <a:pt x="1258912" y="736600"/>
                </a:lnTo>
                <a:lnTo>
                  <a:pt x="1269680" y="723900"/>
                </a:lnTo>
                <a:lnTo>
                  <a:pt x="1518609" y="723900"/>
                </a:lnTo>
                <a:lnTo>
                  <a:pt x="1518072" y="711200"/>
                </a:lnTo>
                <a:lnTo>
                  <a:pt x="1513523" y="660400"/>
                </a:lnTo>
                <a:lnTo>
                  <a:pt x="1506125" y="609600"/>
                </a:lnTo>
                <a:lnTo>
                  <a:pt x="1495968" y="571500"/>
                </a:lnTo>
                <a:lnTo>
                  <a:pt x="1486347" y="533400"/>
                </a:lnTo>
                <a:lnTo>
                  <a:pt x="1203450" y="533400"/>
                </a:lnTo>
                <a:lnTo>
                  <a:pt x="1192143" y="520700"/>
                </a:lnTo>
                <a:lnTo>
                  <a:pt x="1183424" y="508000"/>
                </a:lnTo>
                <a:lnTo>
                  <a:pt x="1179119" y="495300"/>
                </a:lnTo>
                <a:lnTo>
                  <a:pt x="1179536" y="482600"/>
                </a:lnTo>
                <a:lnTo>
                  <a:pt x="1184722" y="482600"/>
                </a:lnTo>
                <a:lnTo>
                  <a:pt x="1194727" y="469900"/>
                </a:lnTo>
                <a:lnTo>
                  <a:pt x="1238829" y="444500"/>
                </a:lnTo>
                <a:lnTo>
                  <a:pt x="1284084" y="419100"/>
                </a:lnTo>
                <a:lnTo>
                  <a:pt x="1439688" y="419100"/>
                </a:lnTo>
                <a:lnTo>
                  <a:pt x="1429539" y="393700"/>
                </a:lnTo>
                <a:lnTo>
                  <a:pt x="1414468" y="368300"/>
                </a:lnTo>
                <a:close/>
              </a:path>
              <a:path w="1520190" h="1511300">
                <a:moveTo>
                  <a:pt x="725741" y="723900"/>
                </a:moveTo>
                <a:lnTo>
                  <a:pt x="249476" y="723900"/>
                </a:lnTo>
                <a:lnTo>
                  <a:pt x="260784" y="736600"/>
                </a:lnTo>
                <a:lnTo>
                  <a:pt x="267945" y="749300"/>
                </a:lnTo>
                <a:lnTo>
                  <a:pt x="270357" y="762000"/>
                </a:lnTo>
                <a:lnTo>
                  <a:pt x="267664" y="774700"/>
                </a:lnTo>
                <a:lnTo>
                  <a:pt x="260291" y="787400"/>
                </a:lnTo>
                <a:lnTo>
                  <a:pt x="685095" y="787400"/>
                </a:lnTo>
                <a:lnTo>
                  <a:pt x="710780" y="762000"/>
                </a:lnTo>
                <a:lnTo>
                  <a:pt x="717577" y="749300"/>
                </a:lnTo>
                <a:lnTo>
                  <a:pt x="722247" y="736600"/>
                </a:lnTo>
                <a:lnTo>
                  <a:pt x="724923" y="736600"/>
                </a:lnTo>
                <a:lnTo>
                  <a:pt x="725741" y="723900"/>
                </a:lnTo>
                <a:close/>
              </a:path>
              <a:path w="1520190" h="1511300">
                <a:moveTo>
                  <a:pt x="1518609" y="723900"/>
                </a:moveTo>
                <a:lnTo>
                  <a:pt x="1393238" y="723900"/>
                </a:lnTo>
                <a:lnTo>
                  <a:pt x="1404858" y="736600"/>
                </a:lnTo>
                <a:lnTo>
                  <a:pt x="1412386" y="749300"/>
                </a:lnTo>
                <a:lnTo>
                  <a:pt x="1415262" y="762000"/>
                </a:lnTo>
                <a:lnTo>
                  <a:pt x="1412947" y="774700"/>
                </a:lnTo>
                <a:lnTo>
                  <a:pt x="1405758" y="787400"/>
                </a:lnTo>
                <a:lnTo>
                  <a:pt x="1518649" y="787400"/>
                </a:lnTo>
                <a:lnTo>
                  <a:pt x="1519682" y="749300"/>
                </a:lnTo>
                <a:lnTo>
                  <a:pt x="1518609" y="723900"/>
                </a:lnTo>
                <a:close/>
              </a:path>
              <a:path w="1520190" h="1511300">
                <a:moveTo>
                  <a:pt x="725477" y="419100"/>
                </a:moveTo>
                <a:lnTo>
                  <a:pt x="240601" y="419100"/>
                </a:lnTo>
                <a:lnTo>
                  <a:pt x="322516" y="469900"/>
                </a:lnTo>
                <a:lnTo>
                  <a:pt x="329987" y="469900"/>
                </a:lnTo>
                <a:lnTo>
                  <a:pt x="335522" y="482600"/>
                </a:lnTo>
                <a:lnTo>
                  <a:pt x="339070" y="482600"/>
                </a:lnTo>
                <a:lnTo>
                  <a:pt x="340575" y="495300"/>
                </a:lnTo>
                <a:lnTo>
                  <a:pt x="336390" y="508000"/>
                </a:lnTo>
                <a:lnTo>
                  <a:pt x="324786" y="520700"/>
                </a:lnTo>
                <a:lnTo>
                  <a:pt x="308596" y="533400"/>
                </a:lnTo>
                <a:lnTo>
                  <a:pt x="725498" y="533400"/>
                </a:lnTo>
                <a:lnTo>
                  <a:pt x="725477" y="419100"/>
                </a:lnTo>
                <a:close/>
              </a:path>
              <a:path w="1520190" h="1511300">
                <a:moveTo>
                  <a:pt x="1439688" y="419100"/>
                </a:moveTo>
                <a:lnTo>
                  <a:pt x="1316836" y="419100"/>
                </a:lnTo>
                <a:lnTo>
                  <a:pt x="1327805" y="431800"/>
                </a:lnTo>
                <a:lnTo>
                  <a:pt x="1331785" y="457200"/>
                </a:lnTo>
                <a:lnTo>
                  <a:pt x="1330328" y="457200"/>
                </a:lnTo>
                <a:lnTo>
                  <a:pt x="1326761" y="469900"/>
                </a:lnTo>
                <a:lnTo>
                  <a:pt x="1321171" y="469900"/>
                </a:lnTo>
                <a:lnTo>
                  <a:pt x="1313649" y="482600"/>
                </a:lnTo>
                <a:lnTo>
                  <a:pt x="1271925" y="508000"/>
                </a:lnTo>
                <a:lnTo>
                  <a:pt x="1250975" y="508000"/>
                </a:lnTo>
                <a:lnTo>
                  <a:pt x="1229868" y="520700"/>
                </a:lnTo>
                <a:lnTo>
                  <a:pt x="1216355" y="533400"/>
                </a:lnTo>
                <a:lnTo>
                  <a:pt x="1486347" y="533400"/>
                </a:lnTo>
                <a:lnTo>
                  <a:pt x="1483141" y="520700"/>
                </a:lnTo>
                <a:lnTo>
                  <a:pt x="1467733" y="482600"/>
                </a:lnTo>
                <a:lnTo>
                  <a:pt x="1449836" y="444500"/>
                </a:lnTo>
                <a:lnTo>
                  <a:pt x="1439688" y="419100"/>
                </a:lnTo>
                <a:close/>
              </a:path>
              <a:path w="1520190" h="1511300">
                <a:moveTo>
                  <a:pt x="1004023" y="330200"/>
                </a:moveTo>
                <a:lnTo>
                  <a:pt x="510247" y="330200"/>
                </a:lnTo>
                <a:lnTo>
                  <a:pt x="498905" y="342900"/>
                </a:lnTo>
                <a:lnTo>
                  <a:pt x="1017660" y="342900"/>
                </a:lnTo>
                <a:lnTo>
                  <a:pt x="1004023" y="330200"/>
                </a:lnTo>
                <a:close/>
              </a:path>
              <a:path w="1520190" h="1511300">
                <a:moveTo>
                  <a:pt x="1262385" y="190500"/>
                </a:moveTo>
                <a:lnTo>
                  <a:pt x="1090992" y="190500"/>
                </a:lnTo>
                <a:lnTo>
                  <a:pt x="1098216" y="203200"/>
                </a:lnTo>
                <a:lnTo>
                  <a:pt x="1102673" y="215900"/>
                </a:lnTo>
                <a:lnTo>
                  <a:pt x="1104404" y="228600"/>
                </a:lnTo>
                <a:lnTo>
                  <a:pt x="1104734" y="228600"/>
                </a:lnTo>
                <a:lnTo>
                  <a:pt x="1101140" y="241300"/>
                </a:lnTo>
                <a:lnTo>
                  <a:pt x="1097178" y="241300"/>
                </a:lnTo>
                <a:lnTo>
                  <a:pt x="1075828" y="279400"/>
                </a:lnTo>
                <a:lnTo>
                  <a:pt x="1065101" y="292100"/>
                </a:lnTo>
                <a:lnTo>
                  <a:pt x="1054239" y="317500"/>
                </a:lnTo>
                <a:lnTo>
                  <a:pt x="1043489" y="330200"/>
                </a:lnTo>
                <a:lnTo>
                  <a:pt x="1031055" y="342900"/>
                </a:lnTo>
                <a:lnTo>
                  <a:pt x="1398656" y="342900"/>
                </a:lnTo>
                <a:lnTo>
                  <a:pt x="1382104" y="317500"/>
                </a:lnTo>
                <a:lnTo>
                  <a:pt x="1355146" y="279400"/>
                </a:lnTo>
                <a:lnTo>
                  <a:pt x="1326146" y="254000"/>
                </a:lnTo>
                <a:lnTo>
                  <a:pt x="1295196" y="215900"/>
                </a:lnTo>
                <a:lnTo>
                  <a:pt x="1262385" y="190500"/>
                </a:lnTo>
                <a:close/>
              </a:path>
              <a:path w="1520190" h="1511300">
                <a:moveTo>
                  <a:pt x="725243" y="190500"/>
                </a:moveTo>
                <a:lnTo>
                  <a:pt x="473151" y="190500"/>
                </a:lnTo>
                <a:lnTo>
                  <a:pt x="489454" y="215900"/>
                </a:lnTo>
                <a:lnTo>
                  <a:pt x="504458" y="241300"/>
                </a:lnTo>
                <a:lnTo>
                  <a:pt x="518255" y="266700"/>
                </a:lnTo>
                <a:lnTo>
                  <a:pt x="530936" y="292100"/>
                </a:lnTo>
                <a:lnTo>
                  <a:pt x="532091" y="304800"/>
                </a:lnTo>
                <a:lnTo>
                  <a:pt x="532269" y="304800"/>
                </a:lnTo>
                <a:lnTo>
                  <a:pt x="530436" y="317500"/>
                </a:lnTo>
                <a:lnTo>
                  <a:pt x="526183" y="330200"/>
                </a:lnTo>
                <a:lnTo>
                  <a:pt x="993511" y="330200"/>
                </a:lnTo>
                <a:lnTo>
                  <a:pt x="988196" y="317500"/>
                </a:lnTo>
                <a:lnTo>
                  <a:pt x="988261" y="304800"/>
                </a:lnTo>
                <a:lnTo>
                  <a:pt x="988325" y="292100"/>
                </a:lnTo>
                <a:lnTo>
                  <a:pt x="994143" y="279400"/>
                </a:lnTo>
                <a:lnTo>
                  <a:pt x="1005430" y="266700"/>
                </a:lnTo>
                <a:lnTo>
                  <a:pt x="746968" y="266700"/>
                </a:lnTo>
                <a:lnTo>
                  <a:pt x="736461" y="254000"/>
                </a:lnTo>
                <a:lnTo>
                  <a:pt x="729167" y="254000"/>
                </a:lnTo>
                <a:lnTo>
                  <a:pt x="726160" y="241300"/>
                </a:lnTo>
                <a:lnTo>
                  <a:pt x="725493" y="215900"/>
                </a:lnTo>
                <a:lnTo>
                  <a:pt x="725368" y="203200"/>
                </a:lnTo>
                <a:lnTo>
                  <a:pt x="725243" y="190500"/>
                </a:lnTo>
                <a:close/>
              </a:path>
              <a:path w="1520190" h="1511300">
                <a:moveTo>
                  <a:pt x="1134006" y="101600"/>
                </a:moveTo>
                <a:lnTo>
                  <a:pt x="773371" y="101600"/>
                </a:lnTo>
                <a:lnTo>
                  <a:pt x="783477" y="114300"/>
                </a:lnTo>
                <a:lnTo>
                  <a:pt x="790527" y="127000"/>
                </a:lnTo>
                <a:lnTo>
                  <a:pt x="793572" y="139700"/>
                </a:lnTo>
                <a:lnTo>
                  <a:pt x="793971" y="152400"/>
                </a:lnTo>
                <a:lnTo>
                  <a:pt x="794046" y="228600"/>
                </a:lnTo>
                <a:lnTo>
                  <a:pt x="793711" y="228600"/>
                </a:lnTo>
                <a:lnTo>
                  <a:pt x="790603" y="254000"/>
                </a:lnTo>
                <a:lnTo>
                  <a:pt x="783286" y="254000"/>
                </a:lnTo>
                <a:lnTo>
                  <a:pt x="772657" y="266700"/>
                </a:lnTo>
                <a:lnTo>
                  <a:pt x="1005430" y="266700"/>
                </a:lnTo>
                <a:lnTo>
                  <a:pt x="1016877" y="241300"/>
                </a:lnTo>
                <a:lnTo>
                  <a:pt x="1028499" y="228600"/>
                </a:lnTo>
                <a:lnTo>
                  <a:pt x="1040307" y="203200"/>
                </a:lnTo>
                <a:lnTo>
                  <a:pt x="1048122" y="190500"/>
                </a:lnTo>
                <a:lnTo>
                  <a:pt x="1262385" y="190500"/>
                </a:lnTo>
                <a:lnTo>
                  <a:pt x="1227803" y="165100"/>
                </a:lnTo>
                <a:lnTo>
                  <a:pt x="1191539" y="127000"/>
                </a:lnTo>
                <a:lnTo>
                  <a:pt x="1153684" y="114300"/>
                </a:lnTo>
                <a:lnTo>
                  <a:pt x="1134006" y="101600"/>
                </a:lnTo>
                <a:close/>
              </a:path>
            </a:pathLst>
          </a:custGeom>
          <a:solidFill>
            <a:srgbClr val="006A5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65">
            <a:extLst>
              <a:ext uri="{FF2B5EF4-FFF2-40B4-BE49-F238E27FC236}">
                <a16:creationId xmlns:a16="http://schemas.microsoft.com/office/drawing/2014/main" id="{D3081CC3-F8DE-2CE8-B927-F98109A7AC61}"/>
              </a:ext>
            </a:extLst>
          </p:cNvPr>
          <p:cNvSpPr txBox="1"/>
          <p:nvPr/>
        </p:nvSpPr>
        <p:spPr>
          <a:xfrm>
            <a:off x="10323551" y="2881711"/>
            <a:ext cx="1280080" cy="904799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R="38100" algn="ctr">
              <a:lnSpc>
                <a:spcPct val="100000"/>
              </a:lnSpc>
              <a:spcBef>
                <a:spcPts val="280"/>
              </a:spcBef>
            </a:pPr>
            <a:r>
              <a:rPr sz="2000" b="1" spc="-50" dirty="0">
                <a:solidFill>
                  <a:srgbClr val="00584D"/>
                </a:solidFill>
                <a:latin typeface="Arial"/>
                <a:cs typeface="Arial"/>
              </a:rPr>
              <a:t>2</a:t>
            </a:r>
            <a:endParaRPr sz="2000" dirty="0">
              <a:latin typeface="Arial"/>
              <a:cs typeface="Arial"/>
            </a:endParaRPr>
          </a:p>
          <a:p>
            <a:pPr marL="12700" marR="5080" algn="ctr">
              <a:lnSpc>
                <a:spcPts val="1500"/>
              </a:lnSpc>
            </a:pPr>
            <a:r>
              <a:rPr sz="1100" b="1" spc="-25" dirty="0">
                <a:solidFill>
                  <a:srgbClr val="004D43"/>
                </a:solidFill>
                <a:latin typeface="Arial"/>
                <a:cs typeface="Arial"/>
              </a:rPr>
              <a:t>COALITIONS</a:t>
            </a:r>
            <a:r>
              <a:rPr sz="1100" b="1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1100" b="1" spc="-40" dirty="0">
                <a:solidFill>
                  <a:srgbClr val="004D43"/>
                </a:solidFill>
                <a:latin typeface="Arial"/>
                <a:cs typeface="Arial"/>
              </a:rPr>
              <a:t>BUILT </a:t>
            </a:r>
            <a:r>
              <a:rPr sz="1100" b="1" dirty="0">
                <a:solidFill>
                  <a:srgbClr val="004D43"/>
                </a:solidFill>
                <a:latin typeface="Arial"/>
                <a:cs typeface="Arial"/>
              </a:rPr>
              <a:t>TO</a:t>
            </a:r>
            <a:r>
              <a:rPr sz="1100" b="1" spc="-40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004D43"/>
                </a:solidFill>
                <a:latin typeface="Arial"/>
                <a:cs typeface="Arial"/>
              </a:rPr>
              <a:t>PURSUE </a:t>
            </a:r>
            <a:r>
              <a:rPr sz="1100" b="1" spc="-75" dirty="0">
                <a:solidFill>
                  <a:srgbClr val="004D43"/>
                </a:solidFill>
                <a:latin typeface="Arial"/>
                <a:cs typeface="Arial"/>
              </a:rPr>
              <a:t>FEDERAL </a:t>
            </a:r>
            <a:r>
              <a:rPr sz="1100" b="1" spc="-10" dirty="0">
                <a:solidFill>
                  <a:srgbClr val="004D43"/>
                </a:solidFill>
                <a:latin typeface="Arial"/>
                <a:cs typeface="Arial"/>
              </a:rPr>
              <a:t>AWARDS</a:t>
            </a:r>
            <a:endParaRPr sz="1100" dirty="0">
              <a:latin typeface="Arial"/>
              <a:cs typeface="Arial"/>
            </a:endParaRPr>
          </a:p>
        </p:txBody>
      </p:sp>
      <p:pic>
        <p:nvPicPr>
          <p:cNvPr id="69" name="object 66">
            <a:extLst>
              <a:ext uri="{FF2B5EF4-FFF2-40B4-BE49-F238E27FC236}">
                <a16:creationId xmlns:a16="http://schemas.microsoft.com/office/drawing/2014/main" id="{63C1F507-E26A-CC1A-E0E9-6C033FBBB6C5}"/>
              </a:ext>
            </a:extLst>
          </p:cNvPr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251805" y="1825495"/>
            <a:ext cx="1295074" cy="1056238"/>
          </a:xfrm>
          <a:prstGeom prst="rect">
            <a:avLst/>
          </a:prstGeom>
        </p:spPr>
      </p:pic>
      <p:sp>
        <p:nvSpPr>
          <p:cNvPr id="70" name="object 67">
            <a:extLst>
              <a:ext uri="{FF2B5EF4-FFF2-40B4-BE49-F238E27FC236}">
                <a16:creationId xmlns:a16="http://schemas.microsoft.com/office/drawing/2014/main" id="{259B724E-776E-6B8D-DF3F-920484EC8C47}"/>
              </a:ext>
            </a:extLst>
          </p:cNvPr>
          <p:cNvSpPr txBox="1"/>
          <p:nvPr/>
        </p:nvSpPr>
        <p:spPr>
          <a:xfrm>
            <a:off x="10251805" y="4854608"/>
            <a:ext cx="1672544" cy="882293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5400" algn="ctr">
              <a:lnSpc>
                <a:spcPct val="100000"/>
              </a:lnSpc>
              <a:spcBef>
                <a:spcPts val="220"/>
              </a:spcBef>
            </a:pPr>
            <a:r>
              <a:rPr sz="2000" b="1" spc="-50" dirty="0">
                <a:solidFill>
                  <a:srgbClr val="FEC746"/>
                </a:solidFill>
                <a:latin typeface="Arial"/>
                <a:cs typeface="Arial"/>
              </a:rPr>
              <a:t>3</a:t>
            </a:r>
            <a:endParaRPr sz="2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100" b="1" spc="-10" dirty="0">
                <a:solidFill>
                  <a:srgbClr val="FEC746"/>
                </a:solidFill>
                <a:latin typeface="Arial"/>
                <a:cs typeface="Arial"/>
              </a:rPr>
              <a:t>MEANINGFUL</a:t>
            </a:r>
            <a:r>
              <a:rPr sz="1100" b="1" spc="-75" dirty="0">
                <a:solidFill>
                  <a:srgbClr val="FEC746"/>
                </a:solidFill>
                <a:latin typeface="Arial"/>
                <a:cs typeface="Arial"/>
              </a:rPr>
              <a:t> </a:t>
            </a:r>
            <a:r>
              <a:rPr sz="1100" b="1" spc="225" dirty="0">
                <a:solidFill>
                  <a:srgbClr val="FEC746"/>
                </a:solidFill>
                <a:latin typeface="Arial"/>
                <a:cs typeface="Arial"/>
              </a:rPr>
              <a:t>/</a:t>
            </a:r>
            <a:r>
              <a:rPr sz="1100" b="1" spc="-40" dirty="0">
                <a:solidFill>
                  <a:srgbClr val="FEC746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EC746"/>
                </a:solidFill>
                <a:latin typeface="Arial"/>
                <a:cs typeface="Arial"/>
              </a:rPr>
              <a:t>FUNDED</a:t>
            </a:r>
            <a:endParaRPr sz="11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sz="1100" b="1" spc="-20" dirty="0">
                <a:solidFill>
                  <a:srgbClr val="FEC746"/>
                </a:solidFill>
                <a:latin typeface="Arial"/>
                <a:cs typeface="Arial"/>
              </a:rPr>
              <a:t>INTERNSHIP </a:t>
            </a:r>
            <a:r>
              <a:rPr sz="1100" b="1" spc="-10" dirty="0">
                <a:solidFill>
                  <a:srgbClr val="FEC746"/>
                </a:solidFill>
                <a:latin typeface="Arial"/>
                <a:cs typeface="Arial"/>
              </a:rPr>
              <a:t>PROGRAMS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71" name="object 68">
            <a:extLst>
              <a:ext uri="{FF2B5EF4-FFF2-40B4-BE49-F238E27FC236}">
                <a16:creationId xmlns:a16="http://schemas.microsoft.com/office/drawing/2014/main" id="{59A31F3E-D8B2-8A55-1D22-A30E01191243}"/>
              </a:ext>
            </a:extLst>
          </p:cNvPr>
          <p:cNvSpPr/>
          <p:nvPr/>
        </p:nvSpPr>
        <p:spPr>
          <a:xfrm>
            <a:off x="9601334" y="4437847"/>
            <a:ext cx="1280080" cy="748733"/>
          </a:xfrm>
          <a:custGeom>
            <a:avLst/>
            <a:gdLst/>
            <a:ahLst/>
            <a:cxnLst/>
            <a:rect l="l" t="t" r="r" b="b"/>
            <a:pathLst>
              <a:path w="1644015" h="1125220">
                <a:moveTo>
                  <a:pt x="1352677" y="701725"/>
                </a:moveTo>
                <a:lnTo>
                  <a:pt x="1351711" y="681672"/>
                </a:lnTo>
                <a:lnTo>
                  <a:pt x="1351686" y="661543"/>
                </a:lnTo>
                <a:lnTo>
                  <a:pt x="1352308" y="621233"/>
                </a:lnTo>
                <a:lnTo>
                  <a:pt x="1352511" y="621233"/>
                </a:lnTo>
                <a:lnTo>
                  <a:pt x="1352499" y="540715"/>
                </a:lnTo>
                <a:lnTo>
                  <a:pt x="1351800" y="515150"/>
                </a:lnTo>
                <a:lnTo>
                  <a:pt x="1347177" y="503618"/>
                </a:lnTo>
                <a:lnTo>
                  <a:pt x="1334617" y="503148"/>
                </a:lnTo>
                <a:lnTo>
                  <a:pt x="1310081" y="510781"/>
                </a:lnTo>
                <a:lnTo>
                  <a:pt x="868095" y="658622"/>
                </a:lnTo>
                <a:lnTo>
                  <a:pt x="852360" y="662609"/>
                </a:lnTo>
                <a:lnTo>
                  <a:pt x="836599" y="664032"/>
                </a:lnTo>
                <a:lnTo>
                  <a:pt x="820826" y="662851"/>
                </a:lnTo>
                <a:lnTo>
                  <a:pt x="805116" y="659003"/>
                </a:lnTo>
                <a:lnTo>
                  <a:pt x="433654" y="535686"/>
                </a:lnTo>
                <a:lnTo>
                  <a:pt x="336651" y="503008"/>
                </a:lnTo>
                <a:lnTo>
                  <a:pt x="332841" y="505815"/>
                </a:lnTo>
                <a:lnTo>
                  <a:pt x="329958" y="516026"/>
                </a:lnTo>
                <a:lnTo>
                  <a:pt x="326567" y="531317"/>
                </a:lnTo>
                <a:lnTo>
                  <a:pt x="324561" y="546735"/>
                </a:lnTo>
                <a:lnTo>
                  <a:pt x="321995" y="577748"/>
                </a:lnTo>
                <a:lnTo>
                  <a:pt x="322135" y="584860"/>
                </a:lnTo>
                <a:lnTo>
                  <a:pt x="324027" y="590816"/>
                </a:lnTo>
                <a:lnTo>
                  <a:pt x="327672" y="596061"/>
                </a:lnTo>
                <a:lnTo>
                  <a:pt x="333082" y="601002"/>
                </a:lnTo>
                <a:lnTo>
                  <a:pt x="365620" y="639102"/>
                </a:lnTo>
                <a:lnTo>
                  <a:pt x="381050" y="685330"/>
                </a:lnTo>
                <a:lnTo>
                  <a:pt x="378510" y="733856"/>
                </a:lnTo>
                <a:lnTo>
                  <a:pt x="357200" y="778878"/>
                </a:lnTo>
                <a:lnTo>
                  <a:pt x="352704" y="786523"/>
                </a:lnTo>
                <a:lnTo>
                  <a:pt x="351802" y="792911"/>
                </a:lnTo>
                <a:lnTo>
                  <a:pt x="380492" y="821588"/>
                </a:lnTo>
                <a:lnTo>
                  <a:pt x="425577" y="849680"/>
                </a:lnTo>
                <a:lnTo>
                  <a:pt x="501510" y="880808"/>
                </a:lnTo>
                <a:lnTo>
                  <a:pt x="554189" y="896607"/>
                </a:lnTo>
                <a:lnTo>
                  <a:pt x="607707" y="908824"/>
                </a:lnTo>
                <a:lnTo>
                  <a:pt x="662000" y="917879"/>
                </a:lnTo>
                <a:lnTo>
                  <a:pt x="716965" y="924153"/>
                </a:lnTo>
                <a:lnTo>
                  <a:pt x="764679" y="927709"/>
                </a:lnTo>
                <a:lnTo>
                  <a:pt x="812304" y="929640"/>
                </a:lnTo>
                <a:lnTo>
                  <a:pt x="859828" y="929868"/>
                </a:lnTo>
                <a:lnTo>
                  <a:pt x="907249" y="928281"/>
                </a:lnTo>
                <a:lnTo>
                  <a:pt x="954544" y="924814"/>
                </a:lnTo>
                <a:lnTo>
                  <a:pt x="1001725" y="919365"/>
                </a:lnTo>
                <a:lnTo>
                  <a:pt x="1048791" y="911834"/>
                </a:lnTo>
                <a:lnTo>
                  <a:pt x="1095717" y="902144"/>
                </a:lnTo>
                <a:lnTo>
                  <a:pt x="1145870" y="889139"/>
                </a:lnTo>
                <a:lnTo>
                  <a:pt x="1194676" y="872705"/>
                </a:lnTo>
                <a:lnTo>
                  <a:pt x="1241666" y="851750"/>
                </a:lnTo>
                <a:lnTo>
                  <a:pt x="1286344" y="825182"/>
                </a:lnTo>
                <a:lnTo>
                  <a:pt x="1337360" y="773379"/>
                </a:lnTo>
                <a:lnTo>
                  <a:pt x="1350264" y="740498"/>
                </a:lnTo>
                <a:lnTo>
                  <a:pt x="1352677" y="701725"/>
                </a:lnTo>
                <a:close/>
              </a:path>
              <a:path w="1644015" h="1125220">
                <a:moveTo>
                  <a:pt x="1643684" y="286245"/>
                </a:moveTo>
                <a:lnTo>
                  <a:pt x="1617433" y="254736"/>
                </a:lnTo>
                <a:lnTo>
                  <a:pt x="1580045" y="242303"/>
                </a:lnTo>
                <a:lnTo>
                  <a:pt x="1505432" y="216928"/>
                </a:lnTo>
                <a:lnTo>
                  <a:pt x="887158" y="10566"/>
                </a:lnTo>
                <a:lnTo>
                  <a:pt x="865022" y="3949"/>
                </a:lnTo>
                <a:lnTo>
                  <a:pt x="843000" y="0"/>
                </a:lnTo>
                <a:lnTo>
                  <a:pt x="820445" y="190"/>
                </a:lnTo>
                <a:lnTo>
                  <a:pt x="796696" y="5918"/>
                </a:lnTo>
                <a:lnTo>
                  <a:pt x="752398" y="21780"/>
                </a:lnTo>
                <a:lnTo>
                  <a:pt x="707923" y="37122"/>
                </a:lnTo>
                <a:lnTo>
                  <a:pt x="663308" y="52108"/>
                </a:lnTo>
                <a:lnTo>
                  <a:pt x="573913" y="81584"/>
                </a:lnTo>
                <a:lnTo>
                  <a:pt x="58877" y="253098"/>
                </a:lnTo>
                <a:lnTo>
                  <a:pt x="44831" y="259168"/>
                </a:lnTo>
                <a:lnTo>
                  <a:pt x="35013" y="266611"/>
                </a:lnTo>
                <a:lnTo>
                  <a:pt x="29273" y="275539"/>
                </a:lnTo>
                <a:lnTo>
                  <a:pt x="27419" y="286067"/>
                </a:lnTo>
                <a:lnTo>
                  <a:pt x="29400" y="296672"/>
                </a:lnTo>
                <a:lnTo>
                  <a:pt x="35318" y="305625"/>
                </a:lnTo>
                <a:lnTo>
                  <a:pt x="45186" y="313016"/>
                </a:lnTo>
                <a:lnTo>
                  <a:pt x="59029" y="318960"/>
                </a:lnTo>
                <a:lnTo>
                  <a:pt x="224320" y="374180"/>
                </a:lnTo>
                <a:lnTo>
                  <a:pt x="225539" y="378358"/>
                </a:lnTo>
                <a:lnTo>
                  <a:pt x="200113" y="416560"/>
                </a:lnTo>
                <a:lnTo>
                  <a:pt x="181838" y="456387"/>
                </a:lnTo>
                <a:lnTo>
                  <a:pt x="169138" y="497713"/>
                </a:lnTo>
                <a:lnTo>
                  <a:pt x="160782" y="540219"/>
                </a:lnTo>
                <a:lnTo>
                  <a:pt x="155575" y="583526"/>
                </a:lnTo>
                <a:lnTo>
                  <a:pt x="154254" y="590854"/>
                </a:lnTo>
                <a:lnTo>
                  <a:pt x="151625" y="597103"/>
                </a:lnTo>
                <a:lnTo>
                  <a:pt x="147497" y="602576"/>
                </a:lnTo>
                <a:lnTo>
                  <a:pt x="141630" y="607568"/>
                </a:lnTo>
                <a:lnTo>
                  <a:pt x="114528" y="638378"/>
                </a:lnTo>
                <a:lnTo>
                  <a:pt x="105740" y="675106"/>
                </a:lnTo>
                <a:lnTo>
                  <a:pt x="115201" y="711746"/>
                </a:lnTo>
                <a:lnTo>
                  <a:pt x="142849" y="742251"/>
                </a:lnTo>
                <a:lnTo>
                  <a:pt x="151282" y="748093"/>
                </a:lnTo>
                <a:lnTo>
                  <a:pt x="154241" y="753592"/>
                </a:lnTo>
                <a:lnTo>
                  <a:pt x="148094" y="796696"/>
                </a:lnTo>
                <a:lnTo>
                  <a:pt x="130962" y="860704"/>
                </a:lnTo>
                <a:lnTo>
                  <a:pt x="98056" y="934859"/>
                </a:lnTo>
                <a:lnTo>
                  <a:pt x="72402" y="974674"/>
                </a:lnTo>
                <a:lnTo>
                  <a:pt x="42900" y="1011770"/>
                </a:lnTo>
                <a:lnTo>
                  <a:pt x="10261" y="1046683"/>
                </a:lnTo>
                <a:lnTo>
                  <a:pt x="2298" y="1055636"/>
                </a:lnTo>
                <a:lnTo>
                  <a:pt x="32842" y="1087437"/>
                </a:lnTo>
                <a:lnTo>
                  <a:pt x="74510" y="1108621"/>
                </a:lnTo>
                <a:lnTo>
                  <a:pt x="113271" y="1124458"/>
                </a:lnTo>
                <a:lnTo>
                  <a:pt x="130073" y="1125029"/>
                </a:lnTo>
                <a:lnTo>
                  <a:pt x="146291" y="1120749"/>
                </a:lnTo>
                <a:lnTo>
                  <a:pt x="189903" y="1089177"/>
                </a:lnTo>
                <a:lnTo>
                  <a:pt x="228968" y="1032052"/>
                </a:lnTo>
                <a:lnTo>
                  <a:pt x="248843" y="950264"/>
                </a:lnTo>
                <a:lnTo>
                  <a:pt x="250774" y="902233"/>
                </a:lnTo>
                <a:lnTo>
                  <a:pt x="248259" y="854214"/>
                </a:lnTo>
                <a:lnTo>
                  <a:pt x="243281" y="806221"/>
                </a:lnTo>
                <a:lnTo>
                  <a:pt x="237769" y="758266"/>
                </a:lnTo>
                <a:lnTo>
                  <a:pt x="237363" y="750709"/>
                </a:lnTo>
                <a:lnTo>
                  <a:pt x="238226" y="744118"/>
                </a:lnTo>
                <a:lnTo>
                  <a:pt x="240779" y="738085"/>
                </a:lnTo>
                <a:lnTo>
                  <a:pt x="245478" y="732155"/>
                </a:lnTo>
                <a:lnTo>
                  <a:pt x="264591" y="702995"/>
                </a:lnTo>
                <a:lnTo>
                  <a:pt x="269938" y="670852"/>
                </a:lnTo>
                <a:lnTo>
                  <a:pt x="261645" y="639267"/>
                </a:lnTo>
                <a:lnTo>
                  <a:pt x="239877" y="611771"/>
                </a:lnTo>
                <a:lnTo>
                  <a:pt x="234696" y="606386"/>
                </a:lnTo>
                <a:lnTo>
                  <a:pt x="231533" y="600697"/>
                </a:lnTo>
                <a:lnTo>
                  <a:pt x="230225" y="594487"/>
                </a:lnTo>
                <a:lnTo>
                  <a:pt x="230644" y="587527"/>
                </a:lnTo>
                <a:lnTo>
                  <a:pt x="240042" y="530847"/>
                </a:lnTo>
                <a:lnTo>
                  <a:pt x="253949" y="479031"/>
                </a:lnTo>
                <a:lnTo>
                  <a:pt x="278295" y="435038"/>
                </a:lnTo>
                <a:lnTo>
                  <a:pt x="313372" y="399072"/>
                </a:lnTo>
                <a:lnTo>
                  <a:pt x="359460" y="371309"/>
                </a:lnTo>
                <a:lnTo>
                  <a:pt x="405091" y="350977"/>
                </a:lnTo>
                <a:lnTo>
                  <a:pt x="451015" y="331355"/>
                </a:lnTo>
                <a:lnTo>
                  <a:pt x="497179" y="312318"/>
                </a:lnTo>
                <a:lnTo>
                  <a:pt x="543534" y="293738"/>
                </a:lnTo>
                <a:lnTo>
                  <a:pt x="590016" y="275488"/>
                </a:lnTo>
                <a:lnTo>
                  <a:pt x="716140" y="226809"/>
                </a:lnTo>
                <a:lnTo>
                  <a:pt x="782535" y="202882"/>
                </a:lnTo>
                <a:lnTo>
                  <a:pt x="834948" y="189052"/>
                </a:lnTo>
                <a:lnTo>
                  <a:pt x="851090" y="192443"/>
                </a:lnTo>
                <a:lnTo>
                  <a:pt x="863574" y="201460"/>
                </a:lnTo>
                <a:lnTo>
                  <a:pt x="871461" y="215442"/>
                </a:lnTo>
                <a:lnTo>
                  <a:pt x="873429" y="231521"/>
                </a:lnTo>
                <a:lnTo>
                  <a:pt x="868718" y="245935"/>
                </a:lnTo>
                <a:lnTo>
                  <a:pt x="857694" y="258000"/>
                </a:lnTo>
                <a:lnTo>
                  <a:pt x="840701" y="267017"/>
                </a:lnTo>
                <a:lnTo>
                  <a:pt x="827557" y="271716"/>
                </a:lnTo>
                <a:lnTo>
                  <a:pt x="787946" y="285191"/>
                </a:lnTo>
                <a:lnTo>
                  <a:pt x="738416" y="302755"/>
                </a:lnTo>
                <a:lnTo>
                  <a:pt x="689254" y="321310"/>
                </a:lnTo>
                <a:lnTo>
                  <a:pt x="640346" y="340487"/>
                </a:lnTo>
                <a:lnTo>
                  <a:pt x="512267" y="391617"/>
                </a:lnTo>
                <a:lnTo>
                  <a:pt x="418172" y="430237"/>
                </a:lnTo>
                <a:lnTo>
                  <a:pt x="413994" y="430504"/>
                </a:lnTo>
                <a:lnTo>
                  <a:pt x="414058" y="438861"/>
                </a:lnTo>
                <a:lnTo>
                  <a:pt x="418223" y="438810"/>
                </a:lnTo>
                <a:lnTo>
                  <a:pt x="442137" y="447243"/>
                </a:lnTo>
                <a:lnTo>
                  <a:pt x="760653" y="553212"/>
                </a:lnTo>
                <a:lnTo>
                  <a:pt x="797902" y="566204"/>
                </a:lnTo>
                <a:lnTo>
                  <a:pt x="816991" y="571931"/>
                </a:lnTo>
                <a:lnTo>
                  <a:pt x="836815" y="575995"/>
                </a:lnTo>
                <a:lnTo>
                  <a:pt x="843661" y="574281"/>
                </a:lnTo>
                <a:lnTo>
                  <a:pt x="851230" y="572897"/>
                </a:lnTo>
                <a:lnTo>
                  <a:pt x="1618411" y="317131"/>
                </a:lnTo>
                <a:lnTo>
                  <a:pt x="1628457" y="312559"/>
                </a:lnTo>
                <a:lnTo>
                  <a:pt x="1636534" y="306019"/>
                </a:lnTo>
                <a:lnTo>
                  <a:pt x="1641856" y="297307"/>
                </a:lnTo>
                <a:lnTo>
                  <a:pt x="1643684" y="286245"/>
                </a:lnTo>
                <a:close/>
              </a:path>
            </a:pathLst>
          </a:custGeom>
          <a:solidFill>
            <a:srgbClr val="FEC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69">
            <a:extLst>
              <a:ext uri="{FF2B5EF4-FFF2-40B4-BE49-F238E27FC236}">
                <a16:creationId xmlns:a16="http://schemas.microsoft.com/office/drawing/2014/main" id="{BE032EC2-6424-6A53-A8DF-F00079A1489D}"/>
              </a:ext>
            </a:extLst>
          </p:cNvPr>
          <p:cNvSpPr txBox="1"/>
          <p:nvPr/>
        </p:nvSpPr>
        <p:spPr>
          <a:xfrm>
            <a:off x="6897679" y="2775297"/>
            <a:ext cx="2253636" cy="76559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2250" b="1" spc="60" dirty="0">
                <a:solidFill>
                  <a:srgbClr val="A7D8CD"/>
                </a:solidFill>
                <a:latin typeface="Arial"/>
                <a:cs typeface="Arial"/>
              </a:rPr>
              <a:t>4</a:t>
            </a:r>
            <a:endParaRPr sz="22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sz="1100" b="1" spc="-60" dirty="0">
                <a:solidFill>
                  <a:srgbClr val="A7D8CD"/>
                </a:solidFill>
                <a:latin typeface="Arial"/>
                <a:cs typeface="Arial"/>
              </a:rPr>
              <a:t>STORIES</a:t>
            </a:r>
            <a:r>
              <a:rPr sz="1100" b="1" spc="-35" dirty="0">
                <a:solidFill>
                  <a:srgbClr val="A7D8CD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A7D8CD"/>
                </a:solidFill>
                <a:latin typeface="Arial"/>
                <a:cs typeface="Arial"/>
              </a:rPr>
              <a:t>OF</a:t>
            </a:r>
            <a:r>
              <a:rPr sz="1100" b="1" spc="-65" dirty="0">
                <a:solidFill>
                  <a:srgbClr val="A7D8CD"/>
                </a:solidFill>
                <a:latin typeface="Arial"/>
                <a:cs typeface="Arial"/>
              </a:rPr>
              <a:t> </a:t>
            </a:r>
            <a:r>
              <a:rPr sz="1100" b="1" spc="-70" dirty="0">
                <a:solidFill>
                  <a:srgbClr val="A7D8CD"/>
                </a:solidFill>
                <a:latin typeface="Arial"/>
                <a:cs typeface="Arial"/>
              </a:rPr>
              <a:t>SUCCESS</a:t>
            </a:r>
            <a:endParaRPr sz="11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90"/>
              </a:spcBef>
            </a:pPr>
            <a:r>
              <a:rPr sz="1100" b="1" spc="-10" dirty="0">
                <a:solidFill>
                  <a:srgbClr val="A7D8CD"/>
                </a:solidFill>
                <a:latin typeface="Arial"/>
                <a:cs typeface="Arial"/>
              </a:rPr>
              <a:t>COMMUNICATED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73" name="object 70">
            <a:extLst>
              <a:ext uri="{FF2B5EF4-FFF2-40B4-BE49-F238E27FC236}">
                <a16:creationId xmlns:a16="http://schemas.microsoft.com/office/drawing/2014/main" id="{68DDB542-8FCA-9DE1-680C-FAEC381FEE46}"/>
              </a:ext>
            </a:extLst>
          </p:cNvPr>
          <p:cNvSpPr/>
          <p:nvPr/>
        </p:nvSpPr>
        <p:spPr>
          <a:xfrm>
            <a:off x="6257845" y="2343804"/>
            <a:ext cx="3018121" cy="391547"/>
          </a:xfrm>
          <a:custGeom>
            <a:avLst/>
            <a:gdLst/>
            <a:ahLst/>
            <a:cxnLst/>
            <a:rect l="l" t="t" r="r" b="b"/>
            <a:pathLst>
              <a:path w="2534284" h="449579">
                <a:moveTo>
                  <a:pt x="195364" y="31292"/>
                </a:moveTo>
                <a:lnTo>
                  <a:pt x="191681" y="23037"/>
                </a:lnTo>
                <a:lnTo>
                  <a:pt x="178346" y="19685"/>
                </a:lnTo>
                <a:lnTo>
                  <a:pt x="13550" y="19570"/>
                </a:lnTo>
                <a:lnTo>
                  <a:pt x="7683" y="18275"/>
                </a:lnTo>
                <a:lnTo>
                  <a:pt x="4216" y="25615"/>
                </a:lnTo>
                <a:lnTo>
                  <a:pt x="0" y="44157"/>
                </a:lnTo>
                <a:lnTo>
                  <a:pt x="4432" y="60223"/>
                </a:lnTo>
                <a:lnTo>
                  <a:pt x="16217" y="71501"/>
                </a:lnTo>
                <a:lnTo>
                  <a:pt x="34048" y="75730"/>
                </a:lnTo>
                <a:lnTo>
                  <a:pt x="37528" y="75971"/>
                </a:lnTo>
                <a:lnTo>
                  <a:pt x="39179" y="75641"/>
                </a:lnTo>
                <a:lnTo>
                  <a:pt x="53721" y="74968"/>
                </a:lnTo>
                <a:lnTo>
                  <a:pt x="62357" y="79806"/>
                </a:lnTo>
                <a:lnTo>
                  <a:pt x="66382" y="89573"/>
                </a:lnTo>
                <a:lnTo>
                  <a:pt x="67106" y="103682"/>
                </a:lnTo>
                <a:lnTo>
                  <a:pt x="66433" y="139255"/>
                </a:lnTo>
                <a:lnTo>
                  <a:pt x="66357" y="174853"/>
                </a:lnTo>
                <a:lnTo>
                  <a:pt x="66687" y="246075"/>
                </a:lnTo>
                <a:lnTo>
                  <a:pt x="67221" y="318566"/>
                </a:lnTo>
                <a:lnTo>
                  <a:pt x="67106" y="354799"/>
                </a:lnTo>
                <a:lnTo>
                  <a:pt x="66090" y="390994"/>
                </a:lnTo>
                <a:lnTo>
                  <a:pt x="67691" y="406209"/>
                </a:lnTo>
                <a:lnTo>
                  <a:pt x="73825" y="414362"/>
                </a:lnTo>
                <a:lnTo>
                  <a:pt x="83870" y="417423"/>
                </a:lnTo>
                <a:lnTo>
                  <a:pt x="110045" y="417169"/>
                </a:lnTo>
                <a:lnTo>
                  <a:pt x="121348" y="415709"/>
                </a:lnTo>
                <a:lnTo>
                  <a:pt x="129273" y="408749"/>
                </a:lnTo>
                <a:lnTo>
                  <a:pt x="131978" y="392074"/>
                </a:lnTo>
                <a:lnTo>
                  <a:pt x="131152" y="339191"/>
                </a:lnTo>
                <a:lnTo>
                  <a:pt x="130898" y="286308"/>
                </a:lnTo>
                <a:lnTo>
                  <a:pt x="131356" y="127622"/>
                </a:lnTo>
                <a:lnTo>
                  <a:pt x="137210" y="84620"/>
                </a:lnTo>
                <a:lnTo>
                  <a:pt x="178612" y="75958"/>
                </a:lnTo>
                <a:lnTo>
                  <a:pt x="189801" y="73139"/>
                </a:lnTo>
                <a:lnTo>
                  <a:pt x="194665" y="67208"/>
                </a:lnTo>
                <a:lnTo>
                  <a:pt x="195364" y="59512"/>
                </a:lnTo>
                <a:lnTo>
                  <a:pt x="194119" y="51422"/>
                </a:lnTo>
                <a:lnTo>
                  <a:pt x="194475" y="41681"/>
                </a:lnTo>
                <a:lnTo>
                  <a:pt x="195364" y="31292"/>
                </a:lnTo>
                <a:close/>
              </a:path>
              <a:path w="2534284" h="449579">
                <a:moveTo>
                  <a:pt x="409803" y="301675"/>
                </a:moveTo>
                <a:lnTo>
                  <a:pt x="409727" y="245694"/>
                </a:lnTo>
                <a:lnTo>
                  <a:pt x="409663" y="217716"/>
                </a:lnTo>
                <a:lnTo>
                  <a:pt x="409435" y="217716"/>
                </a:lnTo>
                <a:lnTo>
                  <a:pt x="409333" y="105778"/>
                </a:lnTo>
                <a:lnTo>
                  <a:pt x="408101" y="90805"/>
                </a:lnTo>
                <a:lnTo>
                  <a:pt x="408025" y="89852"/>
                </a:lnTo>
                <a:lnTo>
                  <a:pt x="404380" y="74803"/>
                </a:lnTo>
                <a:lnTo>
                  <a:pt x="404342" y="74625"/>
                </a:lnTo>
                <a:lnTo>
                  <a:pt x="402805" y="71094"/>
                </a:lnTo>
                <a:lnTo>
                  <a:pt x="398132" y="60248"/>
                </a:lnTo>
                <a:lnTo>
                  <a:pt x="389255" y="46863"/>
                </a:lnTo>
                <a:lnTo>
                  <a:pt x="368617" y="29616"/>
                </a:lnTo>
                <a:lnTo>
                  <a:pt x="348488" y="21729"/>
                </a:lnTo>
                <a:lnTo>
                  <a:pt x="348488" y="109042"/>
                </a:lnTo>
                <a:lnTo>
                  <a:pt x="348234" y="136359"/>
                </a:lnTo>
                <a:lnTo>
                  <a:pt x="348246" y="301675"/>
                </a:lnTo>
                <a:lnTo>
                  <a:pt x="348475" y="327634"/>
                </a:lnTo>
                <a:lnTo>
                  <a:pt x="346760" y="342633"/>
                </a:lnTo>
                <a:lnTo>
                  <a:pt x="341045" y="354253"/>
                </a:lnTo>
                <a:lnTo>
                  <a:pt x="331139" y="362280"/>
                </a:lnTo>
                <a:lnTo>
                  <a:pt x="316852" y="366534"/>
                </a:lnTo>
                <a:lnTo>
                  <a:pt x="303606" y="365391"/>
                </a:lnTo>
                <a:lnTo>
                  <a:pt x="281914" y="331152"/>
                </a:lnTo>
                <a:lnTo>
                  <a:pt x="281266" y="275475"/>
                </a:lnTo>
                <a:lnTo>
                  <a:pt x="281152" y="245694"/>
                </a:lnTo>
                <a:lnTo>
                  <a:pt x="281038" y="217716"/>
                </a:lnTo>
                <a:lnTo>
                  <a:pt x="281254" y="162267"/>
                </a:lnTo>
                <a:lnTo>
                  <a:pt x="281863" y="109042"/>
                </a:lnTo>
                <a:lnTo>
                  <a:pt x="301371" y="72631"/>
                </a:lnTo>
                <a:lnTo>
                  <a:pt x="317373" y="71094"/>
                </a:lnTo>
                <a:lnTo>
                  <a:pt x="332244" y="74803"/>
                </a:lnTo>
                <a:lnTo>
                  <a:pt x="341909" y="82626"/>
                </a:lnTo>
                <a:lnTo>
                  <a:pt x="347091" y="94170"/>
                </a:lnTo>
                <a:lnTo>
                  <a:pt x="348488" y="109042"/>
                </a:lnTo>
                <a:lnTo>
                  <a:pt x="348488" y="21729"/>
                </a:lnTo>
                <a:lnTo>
                  <a:pt x="341325" y="18923"/>
                </a:lnTo>
                <a:lnTo>
                  <a:pt x="310934" y="15570"/>
                </a:lnTo>
                <a:lnTo>
                  <a:pt x="280974" y="20345"/>
                </a:lnTo>
                <a:lnTo>
                  <a:pt x="237642" y="51650"/>
                </a:lnTo>
                <a:lnTo>
                  <a:pt x="220687" y="104952"/>
                </a:lnTo>
                <a:lnTo>
                  <a:pt x="220027" y="161493"/>
                </a:lnTo>
                <a:lnTo>
                  <a:pt x="219976" y="275475"/>
                </a:lnTo>
                <a:lnTo>
                  <a:pt x="220357" y="327634"/>
                </a:lnTo>
                <a:lnTo>
                  <a:pt x="230060" y="374218"/>
                </a:lnTo>
                <a:lnTo>
                  <a:pt x="260337" y="406679"/>
                </a:lnTo>
                <a:lnTo>
                  <a:pt x="319366" y="422300"/>
                </a:lnTo>
                <a:lnTo>
                  <a:pt x="351548" y="416890"/>
                </a:lnTo>
                <a:lnTo>
                  <a:pt x="393319" y="385229"/>
                </a:lnTo>
                <a:lnTo>
                  <a:pt x="409549" y="329653"/>
                </a:lnTo>
                <a:lnTo>
                  <a:pt x="409803" y="301675"/>
                </a:lnTo>
                <a:close/>
              </a:path>
              <a:path w="2534284" h="449579">
                <a:moveTo>
                  <a:pt x="647014" y="245656"/>
                </a:moveTo>
                <a:lnTo>
                  <a:pt x="646811" y="195364"/>
                </a:lnTo>
                <a:lnTo>
                  <a:pt x="645134" y="145072"/>
                </a:lnTo>
                <a:lnTo>
                  <a:pt x="642442" y="94792"/>
                </a:lnTo>
                <a:lnTo>
                  <a:pt x="638238" y="74472"/>
                </a:lnTo>
                <a:lnTo>
                  <a:pt x="637273" y="69748"/>
                </a:lnTo>
                <a:lnTo>
                  <a:pt x="625284" y="49822"/>
                </a:lnTo>
                <a:lnTo>
                  <a:pt x="606780" y="35001"/>
                </a:lnTo>
                <a:lnTo>
                  <a:pt x="585152" y="26530"/>
                </a:lnTo>
                <a:lnTo>
                  <a:pt x="585152" y="107797"/>
                </a:lnTo>
                <a:lnTo>
                  <a:pt x="585101" y="116573"/>
                </a:lnTo>
                <a:lnTo>
                  <a:pt x="585000" y="166738"/>
                </a:lnTo>
                <a:lnTo>
                  <a:pt x="584885" y="317195"/>
                </a:lnTo>
                <a:lnTo>
                  <a:pt x="582688" y="336410"/>
                </a:lnTo>
                <a:lnTo>
                  <a:pt x="576376" y="350215"/>
                </a:lnTo>
                <a:lnTo>
                  <a:pt x="566013" y="358787"/>
                </a:lnTo>
                <a:lnTo>
                  <a:pt x="551649" y="362318"/>
                </a:lnTo>
                <a:lnTo>
                  <a:pt x="529640" y="363042"/>
                </a:lnTo>
                <a:lnTo>
                  <a:pt x="518160" y="359359"/>
                </a:lnTo>
                <a:lnTo>
                  <a:pt x="513803" y="348107"/>
                </a:lnTo>
                <a:lnTo>
                  <a:pt x="513168" y="326072"/>
                </a:lnTo>
                <a:lnTo>
                  <a:pt x="513181" y="214337"/>
                </a:lnTo>
                <a:lnTo>
                  <a:pt x="512927" y="214337"/>
                </a:lnTo>
                <a:lnTo>
                  <a:pt x="512864" y="130530"/>
                </a:lnTo>
                <a:lnTo>
                  <a:pt x="513041" y="116573"/>
                </a:lnTo>
                <a:lnTo>
                  <a:pt x="513156" y="107797"/>
                </a:lnTo>
                <a:lnTo>
                  <a:pt x="513219" y="102603"/>
                </a:lnTo>
                <a:lnTo>
                  <a:pt x="512546" y="94792"/>
                </a:lnTo>
                <a:lnTo>
                  <a:pt x="512495" y="94195"/>
                </a:lnTo>
                <a:lnTo>
                  <a:pt x="512178" y="85534"/>
                </a:lnTo>
                <a:lnTo>
                  <a:pt x="515569" y="78638"/>
                </a:lnTo>
                <a:lnTo>
                  <a:pt x="525907" y="75488"/>
                </a:lnTo>
                <a:lnTo>
                  <a:pt x="539635" y="74472"/>
                </a:lnTo>
                <a:lnTo>
                  <a:pt x="555840" y="74472"/>
                </a:lnTo>
                <a:lnTo>
                  <a:pt x="569239" y="79222"/>
                </a:lnTo>
                <a:lnTo>
                  <a:pt x="579894" y="92062"/>
                </a:lnTo>
                <a:lnTo>
                  <a:pt x="583565" y="99517"/>
                </a:lnTo>
                <a:lnTo>
                  <a:pt x="585152" y="107797"/>
                </a:lnTo>
                <a:lnTo>
                  <a:pt x="585152" y="26530"/>
                </a:lnTo>
                <a:lnTo>
                  <a:pt x="582041" y="25311"/>
                </a:lnTo>
                <a:lnTo>
                  <a:pt x="556768" y="21386"/>
                </a:lnTo>
                <a:lnTo>
                  <a:pt x="558406" y="21386"/>
                </a:lnTo>
                <a:lnTo>
                  <a:pt x="530961" y="20853"/>
                </a:lnTo>
                <a:lnTo>
                  <a:pt x="505409" y="21386"/>
                </a:lnTo>
                <a:lnTo>
                  <a:pt x="479933" y="20485"/>
                </a:lnTo>
                <a:lnTo>
                  <a:pt x="466763" y="21082"/>
                </a:lnTo>
                <a:lnTo>
                  <a:pt x="458520" y="25781"/>
                </a:lnTo>
                <a:lnTo>
                  <a:pt x="454291" y="34366"/>
                </a:lnTo>
                <a:lnTo>
                  <a:pt x="453161" y="46634"/>
                </a:lnTo>
                <a:lnTo>
                  <a:pt x="453275" y="69748"/>
                </a:lnTo>
                <a:lnTo>
                  <a:pt x="453313" y="217170"/>
                </a:lnTo>
                <a:lnTo>
                  <a:pt x="452551" y="217170"/>
                </a:lnTo>
                <a:lnTo>
                  <a:pt x="452577" y="317195"/>
                </a:lnTo>
                <a:lnTo>
                  <a:pt x="452704" y="393242"/>
                </a:lnTo>
                <a:lnTo>
                  <a:pt x="471551" y="416991"/>
                </a:lnTo>
                <a:lnTo>
                  <a:pt x="503605" y="416928"/>
                </a:lnTo>
                <a:lnTo>
                  <a:pt x="522922" y="417195"/>
                </a:lnTo>
                <a:lnTo>
                  <a:pt x="543102" y="416852"/>
                </a:lnTo>
                <a:lnTo>
                  <a:pt x="547725" y="416839"/>
                </a:lnTo>
                <a:lnTo>
                  <a:pt x="574141" y="414197"/>
                </a:lnTo>
                <a:lnTo>
                  <a:pt x="621474" y="393242"/>
                </a:lnTo>
                <a:lnTo>
                  <a:pt x="641172" y="346138"/>
                </a:lnTo>
                <a:lnTo>
                  <a:pt x="645287" y="295922"/>
                </a:lnTo>
                <a:lnTo>
                  <a:pt x="647014" y="245656"/>
                </a:lnTo>
                <a:close/>
              </a:path>
              <a:path w="2534284" h="449579">
                <a:moveTo>
                  <a:pt x="887272" y="407174"/>
                </a:moveTo>
                <a:lnTo>
                  <a:pt x="887158" y="402221"/>
                </a:lnTo>
                <a:lnTo>
                  <a:pt x="887069" y="398348"/>
                </a:lnTo>
                <a:lnTo>
                  <a:pt x="886993" y="394919"/>
                </a:lnTo>
                <a:lnTo>
                  <a:pt x="886917" y="391502"/>
                </a:lnTo>
                <a:lnTo>
                  <a:pt x="879462" y="346417"/>
                </a:lnTo>
                <a:lnTo>
                  <a:pt x="879348" y="345719"/>
                </a:lnTo>
                <a:lnTo>
                  <a:pt x="878230" y="338950"/>
                </a:lnTo>
                <a:lnTo>
                  <a:pt x="871105" y="294055"/>
                </a:lnTo>
                <a:lnTo>
                  <a:pt x="869886" y="286334"/>
                </a:lnTo>
                <a:lnTo>
                  <a:pt x="861644" y="233705"/>
                </a:lnTo>
                <a:lnTo>
                  <a:pt x="853262" y="181089"/>
                </a:lnTo>
                <a:lnTo>
                  <a:pt x="844537" y="128549"/>
                </a:lnTo>
                <a:lnTo>
                  <a:pt x="840549" y="106159"/>
                </a:lnTo>
                <a:lnTo>
                  <a:pt x="835215" y="76111"/>
                </a:lnTo>
                <a:lnTo>
                  <a:pt x="829627" y="38874"/>
                </a:lnTo>
                <a:lnTo>
                  <a:pt x="824280" y="23266"/>
                </a:lnTo>
                <a:lnTo>
                  <a:pt x="814832" y="21437"/>
                </a:lnTo>
                <a:lnTo>
                  <a:pt x="808558" y="20231"/>
                </a:lnTo>
                <a:lnTo>
                  <a:pt x="807732" y="20231"/>
                </a:lnTo>
                <a:lnTo>
                  <a:pt x="807732" y="285356"/>
                </a:lnTo>
                <a:lnTo>
                  <a:pt x="804951" y="290791"/>
                </a:lnTo>
                <a:lnTo>
                  <a:pt x="793242" y="292227"/>
                </a:lnTo>
                <a:lnTo>
                  <a:pt x="766978" y="294055"/>
                </a:lnTo>
                <a:lnTo>
                  <a:pt x="753122" y="289433"/>
                </a:lnTo>
                <a:lnTo>
                  <a:pt x="748957" y="275539"/>
                </a:lnTo>
                <a:lnTo>
                  <a:pt x="751738" y="249555"/>
                </a:lnTo>
                <a:lnTo>
                  <a:pt x="756539" y="218859"/>
                </a:lnTo>
                <a:lnTo>
                  <a:pt x="761085" y="188112"/>
                </a:lnTo>
                <a:lnTo>
                  <a:pt x="765530" y="157353"/>
                </a:lnTo>
                <a:lnTo>
                  <a:pt x="770978" y="119926"/>
                </a:lnTo>
                <a:lnTo>
                  <a:pt x="772210" y="113411"/>
                </a:lnTo>
                <a:lnTo>
                  <a:pt x="779030" y="106159"/>
                </a:lnTo>
                <a:lnTo>
                  <a:pt x="792759" y="191706"/>
                </a:lnTo>
                <a:lnTo>
                  <a:pt x="807732" y="285356"/>
                </a:lnTo>
                <a:lnTo>
                  <a:pt x="807732" y="20231"/>
                </a:lnTo>
                <a:lnTo>
                  <a:pt x="763549" y="20231"/>
                </a:lnTo>
                <a:lnTo>
                  <a:pt x="758761" y="21437"/>
                </a:lnTo>
                <a:lnTo>
                  <a:pt x="753884" y="20612"/>
                </a:lnTo>
                <a:lnTo>
                  <a:pt x="743026" y="20612"/>
                </a:lnTo>
                <a:lnTo>
                  <a:pt x="736130" y="24650"/>
                </a:lnTo>
                <a:lnTo>
                  <a:pt x="732091" y="31978"/>
                </a:lnTo>
                <a:lnTo>
                  <a:pt x="729869" y="41808"/>
                </a:lnTo>
                <a:lnTo>
                  <a:pt x="722337" y="90157"/>
                </a:lnTo>
                <a:lnTo>
                  <a:pt x="714781" y="138493"/>
                </a:lnTo>
                <a:lnTo>
                  <a:pt x="707186" y="186817"/>
                </a:lnTo>
                <a:lnTo>
                  <a:pt x="699566" y="235140"/>
                </a:lnTo>
                <a:lnTo>
                  <a:pt x="691921" y="283464"/>
                </a:lnTo>
                <a:lnTo>
                  <a:pt x="676529" y="380085"/>
                </a:lnTo>
                <a:lnTo>
                  <a:pt x="673481" y="402221"/>
                </a:lnTo>
                <a:lnTo>
                  <a:pt x="675678" y="413181"/>
                </a:lnTo>
                <a:lnTo>
                  <a:pt x="686181" y="417042"/>
                </a:lnTo>
                <a:lnTo>
                  <a:pt x="708037" y="417842"/>
                </a:lnTo>
                <a:lnTo>
                  <a:pt x="723150" y="414629"/>
                </a:lnTo>
                <a:lnTo>
                  <a:pt x="729310" y="406006"/>
                </a:lnTo>
                <a:lnTo>
                  <a:pt x="730783" y="394919"/>
                </a:lnTo>
                <a:lnTo>
                  <a:pt x="731824" y="384302"/>
                </a:lnTo>
                <a:lnTo>
                  <a:pt x="737489" y="362165"/>
                </a:lnTo>
                <a:lnTo>
                  <a:pt x="744080" y="350723"/>
                </a:lnTo>
                <a:lnTo>
                  <a:pt x="756373" y="346417"/>
                </a:lnTo>
                <a:lnTo>
                  <a:pt x="779170" y="345719"/>
                </a:lnTo>
                <a:lnTo>
                  <a:pt x="801166" y="346265"/>
                </a:lnTo>
                <a:lnTo>
                  <a:pt x="812965" y="350316"/>
                </a:lnTo>
                <a:lnTo>
                  <a:pt x="818540" y="361327"/>
                </a:lnTo>
                <a:lnTo>
                  <a:pt x="821931" y="382790"/>
                </a:lnTo>
                <a:lnTo>
                  <a:pt x="824445" y="398348"/>
                </a:lnTo>
                <a:lnTo>
                  <a:pt x="829602" y="411048"/>
                </a:lnTo>
                <a:lnTo>
                  <a:pt x="839990" y="418020"/>
                </a:lnTo>
                <a:lnTo>
                  <a:pt x="858227" y="416407"/>
                </a:lnTo>
                <a:lnTo>
                  <a:pt x="872147" y="417995"/>
                </a:lnTo>
                <a:lnTo>
                  <a:pt x="878319" y="416407"/>
                </a:lnTo>
                <a:lnTo>
                  <a:pt x="882091" y="415455"/>
                </a:lnTo>
                <a:lnTo>
                  <a:pt x="887272" y="407174"/>
                </a:lnTo>
                <a:close/>
              </a:path>
              <a:path w="2534284" h="449579">
                <a:moveTo>
                  <a:pt x="1115834" y="30327"/>
                </a:moveTo>
                <a:lnTo>
                  <a:pt x="1113790" y="23990"/>
                </a:lnTo>
                <a:lnTo>
                  <a:pt x="1105408" y="21297"/>
                </a:lnTo>
                <a:lnTo>
                  <a:pt x="1079525" y="18300"/>
                </a:lnTo>
                <a:lnTo>
                  <a:pt x="1067625" y="21564"/>
                </a:lnTo>
                <a:lnTo>
                  <a:pt x="1058989" y="34061"/>
                </a:lnTo>
                <a:lnTo>
                  <a:pt x="1055255" y="46672"/>
                </a:lnTo>
                <a:lnTo>
                  <a:pt x="1049426" y="72453"/>
                </a:lnTo>
                <a:lnTo>
                  <a:pt x="1046314" y="85293"/>
                </a:lnTo>
                <a:lnTo>
                  <a:pt x="1016000" y="194538"/>
                </a:lnTo>
                <a:lnTo>
                  <a:pt x="1009624" y="187464"/>
                </a:lnTo>
                <a:lnTo>
                  <a:pt x="1005903" y="180390"/>
                </a:lnTo>
                <a:lnTo>
                  <a:pt x="1003769" y="173405"/>
                </a:lnTo>
                <a:lnTo>
                  <a:pt x="974852" y="58432"/>
                </a:lnTo>
                <a:lnTo>
                  <a:pt x="967917" y="35953"/>
                </a:lnTo>
                <a:lnTo>
                  <a:pt x="959548" y="24269"/>
                </a:lnTo>
                <a:lnTo>
                  <a:pt x="945476" y="20015"/>
                </a:lnTo>
                <a:lnTo>
                  <a:pt x="921435" y="19812"/>
                </a:lnTo>
                <a:lnTo>
                  <a:pt x="911542" y="21361"/>
                </a:lnTo>
                <a:lnTo>
                  <a:pt x="906170" y="25361"/>
                </a:lnTo>
                <a:lnTo>
                  <a:pt x="904595" y="31775"/>
                </a:lnTo>
                <a:lnTo>
                  <a:pt x="906145" y="40513"/>
                </a:lnTo>
                <a:lnTo>
                  <a:pt x="922058" y="93814"/>
                </a:lnTo>
                <a:lnTo>
                  <a:pt x="952995" y="191947"/>
                </a:lnTo>
                <a:lnTo>
                  <a:pt x="966927" y="241300"/>
                </a:lnTo>
                <a:lnTo>
                  <a:pt x="977404" y="291325"/>
                </a:lnTo>
                <a:lnTo>
                  <a:pt x="982611" y="342366"/>
                </a:lnTo>
                <a:lnTo>
                  <a:pt x="980744" y="394779"/>
                </a:lnTo>
                <a:lnTo>
                  <a:pt x="981163" y="404736"/>
                </a:lnTo>
                <a:lnTo>
                  <a:pt x="985062" y="411695"/>
                </a:lnTo>
                <a:lnTo>
                  <a:pt x="992492" y="415810"/>
                </a:lnTo>
                <a:lnTo>
                  <a:pt x="1003528" y="417233"/>
                </a:lnTo>
                <a:lnTo>
                  <a:pt x="1025512" y="417017"/>
                </a:lnTo>
                <a:lnTo>
                  <a:pt x="1036675" y="413207"/>
                </a:lnTo>
                <a:lnTo>
                  <a:pt x="1040790" y="402043"/>
                </a:lnTo>
                <a:lnTo>
                  <a:pt x="1041590" y="379768"/>
                </a:lnTo>
                <a:lnTo>
                  <a:pt x="1041196" y="315302"/>
                </a:lnTo>
                <a:lnTo>
                  <a:pt x="1043457" y="283159"/>
                </a:lnTo>
                <a:lnTo>
                  <a:pt x="1050378" y="251218"/>
                </a:lnTo>
                <a:lnTo>
                  <a:pt x="1066317" y="199847"/>
                </a:lnTo>
                <a:lnTo>
                  <a:pt x="1081862" y="148336"/>
                </a:lnTo>
                <a:lnTo>
                  <a:pt x="1112113" y="45085"/>
                </a:lnTo>
                <a:lnTo>
                  <a:pt x="1114348" y="38100"/>
                </a:lnTo>
                <a:lnTo>
                  <a:pt x="1115834" y="30327"/>
                </a:lnTo>
                <a:close/>
              </a:path>
              <a:path w="2534284" h="449579">
                <a:moveTo>
                  <a:pt x="1505534" y="169570"/>
                </a:moveTo>
                <a:lnTo>
                  <a:pt x="1505419" y="151752"/>
                </a:lnTo>
                <a:lnTo>
                  <a:pt x="1504886" y="136055"/>
                </a:lnTo>
                <a:lnTo>
                  <a:pt x="1504772" y="132816"/>
                </a:lnTo>
                <a:lnTo>
                  <a:pt x="1504657" y="129476"/>
                </a:lnTo>
                <a:lnTo>
                  <a:pt x="1504569" y="126923"/>
                </a:lnTo>
                <a:lnTo>
                  <a:pt x="1504480" y="124066"/>
                </a:lnTo>
                <a:lnTo>
                  <a:pt x="1496009" y="87693"/>
                </a:lnTo>
                <a:lnTo>
                  <a:pt x="1459852" y="35966"/>
                </a:lnTo>
                <a:lnTo>
                  <a:pt x="1421904" y="10185"/>
                </a:lnTo>
                <a:lnTo>
                  <a:pt x="1362646" y="0"/>
                </a:lnTo>
                <a:lnTo>
                  <a:pt x="1331798" y="254"/>
                </a:lnTo>
                <a:lnTo>
                  <a:pt x="1288529" y="6400"/>
                </a:lnTo>
                <a:lnTo>
                  <a:pt x="1250365" y="21844"/>
                </a:lnTo>
                <a:lnTo>
                  <a:pt x="1217218" y="45948"/>
                </a:lnTo>
                <a:lnTo>
                  <a:pt x="1189024" y="78066"/>
                </a:lnTo>
                <a:lnTo>
                  <a:pt x="1165682" y="118275"/>
                </a:lnTo>
                <a:lnTo>
                  <a:pt x="1150696" y="160489"/>
                </a:lnTo>
                <a:lnTo>
                  <a:pt x="1142758" y="204304"/>
                </a:lnTo>
                <a:lnTo>
                  <a:pt x="1140726" y="245503"/>
                </a:lnTo>
                <a:lnTo>
                  <a:pt x="1140663" y="251891"/>
                </a:lnTo>
                <a:lnTo>
                  <a:pt x="1142631" y="293509"/>
                </a:lnTo>
                <a:lnTo>
                  <a:pt x="1158214" y="355701"/>
                </a:lnTo>
                <a:lnTo>
                  <a:pt x="1195489" y="407492"/>
                </a:lnTo>
                <a:lnTo>
                  <a:pt x="1234414" y="432866"/>
                </a:lnTo>
                <a:lnTo>
                  <a:pt x="1280452" y="446125"/>
                </a:lnTo>
                <a:lnTo>
                  <a:pt x="1328610" y="449262"/>
                </a:lnTo>
                <a:lnTo>
                  <a:pt x="1373886" y="444271"/>
                </a:lnTo>
                <a:lnTo>
                  <a:pt x="1411274" y="433158"/>
                </a:lnTo>
                <a:lnTo>
                  <a:pt x="1438059" y="399910"/>
                </a:lnTo>
                <a:lnTo>
                  <a:pt x="1437589" y="394411"/>
                </a:lnTo>
                <a:lnTo>
                  <a:pt x="1441081" y="387375"/>
                </a:lnTo>
                <a:lnTo>
                  <a:pt x="1429258" y="381444"/>
                </a:lnTo>
                <a:lnTo>
                  <a:pt x="1424787" y="385584"/>
                </a:lnTo>
                <a:lnTo>
                  <a:pt x="1420418" y="388327"/>
                </a:lnTo>
                <a:lnTo>
                  <a:pt x="1393088" y="402018"/>
                </a:lnTo>
                <a:lnTo>
                  <a:pt x="1364538" y="410095"/>
                </a:lnTo>
                <a:lnTo>
                  <a:pt x="1334973" y="413385"/>
                </a:lnTo>
                <a:lnTo>
                  <a:pt x="1304632" y="412673"/>
                </a:lnTo>
                <a:lnTo>
                  <a:pt x="1262722" y="403352"/>
                </a:lnTo>
                <a:lnTo>
                  <a:pt x="1228547" y="383057"/>
                </a:lnTo>
                <a:lnTo>
                  <a:pt x="1203109" y="352602"/>
                </a:lnTo>
                <a:lnTo>
                  <a:pt x="1187424" y="312775"/>
                </a:lnTo>
                <a:lnTo>
                  <a:pt x="1180858" y="273545"/>
                </a:lnTo>
                <a:lnTo>
                  <a:pt x="1179703" y="234391"/>
                </a:lnTo>
                <a:lnTo>
                  <a:pt x="1183957" y="195516"/>
                </a:lnTo>
                <a:lnTo>
                  <a:pt x="1193609" y="157124"/>
                </a:lnTo>
                <a:lnTo>
                  <a:pt x="1212494" y="112369"/>
                </a:lnTo>
                <a:lnTo>
                  <a:pt x="1238161" y="76885"/>
                </a:lnTo>
                <a:lnTo>
                  <a:pt x="1271981" y="51676"/>
                </a:lnTo>
                <a:lnTo>
                  <a:pt x="1315300" y="37719"/>
                </a:lnTo>
                <a:lnTo>
                  <a:pt x="1369466" y="35966"/>
                </a:lnTo>
                <a:lnTo>
                  <a:pt x="1396517" y="41084"/>
                </a:lnTo>
                <a:lnTo>
                  <a:pt x="1439659" y="68770"/>
                </a:lnTo>
                <a:lnTo>
                  <a:pt x="1466583" y="121297"/>
                </a:lnTo>
                <a:lnTo>
                  <a:pt x="1470596" y="151752"/>
                </a:lnTo>
                <a:lnTo>
                  <a:pt x="1469999" y="180187"/>
                </a:lnTo>
                <a:lnTo>
                  <a:pt x="1469948" y="182613"/>
                </a:lnTo>
                <a:lnTo>
                  <a:pt x="1464195" y="233095"/>
                </a:lnTo>
                <a:lnTo>
                  <a:pt x="1451216" y="269976"/>
                </a:lnTo>
                <a:lnTo>
                  <a:pt x="1426057" y="299707"/>
                </a:lnTo>
                <a:lnTo>
                  <a:pt x="1417281" y="302247"/>
                </a:lnTo>
                <a:lnTo>
                  <a:pt x="1415859" y="302031"/>
                </a:lnTo>
                <a:lnTo>
                  <a:pt x="1407502" y="300799"/>
                </a:lnTo>
                <a:lnTo>
                  <a:pt x="1399755" y="295402"/>
                </a:lnTo>
                <a:lnTo>
                  <a:pt x="1396949" y="287870"/>
                </a:lnTo>
                <a:lnTo>
                  <a:pt x="1397038" y="278993"/>
                </a:lnTo>
                <a:lnTo>
                  <a:pt x="1398079" y="270548"/>
                </a:lnTo>
                <a:lnTo>
                  <a:pt x="1405521" y="203047"/>
                </a:lnTo>
                <a:lnTo>
                  <a:pt x="1409230" y="167970"/>
                </a:lnTo>
                <a:lnTo>
                  <a:pt x="1410627" y="153809"/>
                </a:lnTo>
                <a:lnTo>
                  <a:pt x="1412379" y="136055"/>
                </a:lnTo>
                <a:lnTo>
                  <a:pt x="1412824" y="132816"/>
                </a:lnTo>
                <a:lnTo>
                  <a:pt x="1413052" y="131114"/>
                </a:lnTo>
                <a:lnTo>
                  <a:pt x="1413167" y="130289"/>
                </a:lnTo>
                <a:lnTo>
                  <a:pt x="1413281" y="129476"/>
                </a:lnTo>
                <a:lnTo>
                  <a:pt x="1413395" y="122669"/>
                </a:lnTo>
                <a:lnTo>
                  <a:pt x="1410576" y="117055"/>
                </a:lnTo>
                <a:lnTo>
                  <a:pt x="1402676" y="114071"/>
                </a:lnTo>
                <a:lnTo>
                  <a:pt x="1395107" y="113207"/>
                </a:lnTo>
                <a:lnTo>
                  <a:pt x="1386128" y="113207"/>
                </a:lnTo>
                <a:lnTo>
                  <a:pt x="1379080" y="116166"/>
                </a:lnTo>
                <a:lnTo>
                  <a:pt x="1374216" y="123812"/>
                </a:lnTo>
                <a:lnTo>
                  <a:pt x="1370761" y="131114"/>
                </a:lnTo>
                <a:lnTo>
                  <a:pt x="1367015" y="132816"/>
                </a:lnTo>
                <a:lnTo>
                  <a:pt x="1364386" y="131635"/>
                </a:lnTo>
                <a:lnTo>
                  <a:pt x="1364386" y="191414"/>
                </a:lnTo>
                <a:lnTo>
                  <a:pt x="1364373" y="195516"/>
                </a:lnTo>
                <a:lnTo>
                  <a:pt x="1359700" y="245503"/>
                </a:lnTo>
                <a:lnTo>
                  <a:pt x="1340916" y="293979"/>
                </a:lnTo>
                <a:lnTo>
                  <a:pt x="1312659" y="302031"/>
                </a:lnTo>
                <a:lnTo>
                  <a:pt x="1299057" y="297573"/>
                </a:lnTo>
                <a:lnTo>
                  <a:pt x="1290066" y="287870"/>
                </a:lnTo>
                <a:lnTo>
                  <a:pt x="1285316" y="271868"/>
                </a:lnTo>
                <a:lnTo>
                  <a:pt x="1284605" y="251891"/>
                </a:lnTo>
                <a:lnTo>
                  <a:pt x="1284478" y="248551"/>
                </a:lnTo>
                <a:lnTo>
                  <a:pt x="1287068" y="233095"/>
                </a:lnTo>
                <a:lnTo>
                  <a:pt x="1288122" y="216141"/>
                </a:lnTo>
                <a:lnTo>
                  <a:pt x="1289900" y="198424"/>
                </a:lnTo>
                <a:lnTo>
                  <a:pt x="1294676" y="180606"/>
                </a:lnTo>
                <a:lnTo>
                  <a:pt x="1302105" y="167424"/>
                </a:lnTo>
                <a:lnTo>
                  <a:pt x="1312024" y="158407"/>
                </a:lnTo>
                <a:lnTo>
                  <a:pt x="1324178" y="153809"/>
                </a:lnTo>
                <a:lnTo>
                  <a:pt x="1338427" y="153809"/>
                </a:lnTo>
                <a:lnTo>
                  <a:pt x="1351724" y="158813"/>
                </a:lnTo>
                <a:lnTo>
                  <a:pt x="1360043" y="167970"/>
                </a:lnTo>
                <a:lnTo>
                  <a:pt x="1364068" y="180187"/>
                </a:lnTo>
                <a:lnTo>
                  <a:pt x="1364386" y="191414"/>
                </a:lnTo>
                <a:lnTo>
                  <a:pt x="1364386" y="131635"/>
                </a:lnTo>
                <a:lnTo>
                  <a:pt x="1362544" y="130797"/>
                </a:lnTo>
                <a:lnTo>
                  <a:pt x="1356893" y="126923"/>
                </a:lnTo>
                <a:lnTo>
                  <a:pt x="1326553" y="114071"/>
                </a:lnTo>
                <a:lnTo>
                  <a:pt x="1325562" y="114071"/>
                </a:lnTo>
                <a:lnTo>
                  <a:pt x="1298460" y="115328"/>
                </a:lnTo>
                <a:lnTo>
                  <a:pt x="1258785" y="158407"/>
                </a:lnTo>
                <a:lnTo>
                  <a:pt x="1243977" y="225069"/>
                </a:lnTo>
                <a:lnTo>
                  <a:pt x="1242225" y="259168"/>
                </a:lnTo>
                <a:lnTo>
                  <a:pt x="1243838" y="293509"/>
                </a:lnTo>
                <a:lnTo>
                  <a:pt x="1262037" y="331800"/>
                </a:lnTo>
                <a:lnTo>
                  <a:pt x="1292999" y="341909"/>
                </a:lnTo>
                <a:lnTo>
                  <a:pt x="1309801" y="341769"/>
                </a:lnTo>
                <a:lnTo>
                  <a:pt x="1325689" y="336727"/>
                </a:lnTo>
                <a:lnTo>
                  <a:pt x="1340053" y="325450"/>
                </a:lnTo>
                <a:lnTo>
                  <a:pt x="1345819" y="319582"/>
                </a:lnTo>
                <a:lnTo>
                  <a:pt x="1351140" y="316611"/>
                </a:lnTo>
                <a:lnTo>
                  <a:pt x="1356563" y="318058"/>
                </a:lnTo>
                <a:lnTo>
                  <a:pt x="1362659" y="325450"/>
                </a:lnTo>
                <a:lnTo>
                  <a:pt x="1368869" y="332663"/>
                </a:lnTo>
                <a:lnTo>
                  <a:pt x="1376819" y="337400"/>
                </a:lnTo>
                <a:lnTo>
                  <a:pt x="1385989" y="340106"/>
                </a:lnTo>
                <a:lnTo>
                  <a:pt x="1395907" y="341287"/>
                </a:lnTo>
                <a:lnTo>
                  <a:pt x="1418590" y="339559"/>
                </a:lnTo>
                <a:lnTo>
                  <a:pt x="1454797" y="319405"/>
                </a:lnTo>
                <a:lnTo>
                  <a:pt x="1487017" y="270548"/>
                </a:lnTo>
                <a:lnTo>
                  <a:pt x="1504492" y="200520"/>
                </a:lnTo>
                <a:lnTo>
                  <a:pt x="1505534" y="169570"/>
                </a:lnTo>
                <a:close/>
              </a:path>
              <a:path w="2534284" h="449579">
                <a:moveTo>
                  <a:pt x="1847735" y="32639"/>
                </a:moveTo>
                <a:lnTo>
                  <a:pt x="1845640" y="25476"/>
                </a:lnTo>
                <a:lnTo>
                  <a:pt x="1840306" y="21336"/>
                </a:lnTo>
                <a:lnTo>
                  <a:pt x="1830870" y="21196"/>
                </a:lnTo>
                <a:lnTo>
                  <a:pt x="1819948" y="20675"/>
                </a:lnTo>
                <a:lnTo>
                  <a:pt x="1808480" y="19291"/>
                </a:lnTo>
                <a:lnTo>
                  <a:pt x="1798955" y="22885"/>
                </a:lnTo>
                <a:lnTo>
                  <a:pt x="1793862" y="37299"/>
                </a:lnTo>
                <a:lnTo>
                  <a:pt x="1788909" y="88392"/>
                </a:lnTo>
                <a:lnTo>
                  <a:pt x="1767344" y="299440"/>
                </a:lnTo>
                <a:lnTo>
                  <a:pt x="1768119" y="307174"/>
                </a:lnTo>
                <a:lnTo>
                  <a:pt x="1758873" y="311023"/>
                </a:lnTo>
                <a:lnTo>
                  <a:pt x="1742109" y="147459"/>
                </a:lnTo>
                <a:lnTo>
                  <a:pt x="1731581" y="39166"/>
                </a:lnTo>
                <a:lnTo>
                  <a:pt x="1729701" y="29730"/>
                </a:lnTo>
                <a:lnTo>
                  <a:pt x="1725891" y="23456"/>
                </a:lnTo>
                <a:lnTo>
                  <a:pt x="1719859" y="20548"/>
                </a:lnTo>
                <a:lnTo>
                  <a:pt x="1711286" y="21247"/>
                </a:lnTo>
                <a:lnTo>
                  <a:pt x="1699679" y="21043"/>
                </a:lnTo>
                <a:lnTo>
                  <a:pt x="1663725" y="84874"/>
                </a:lnTo>
                <a:lnTo>
                  <a:pt x="1659318" y="134137"/>
                </a:lnTo>
                <a:lnTo>
                  <a:pt x="1655229" y="183426"/>
                </a:lnTo>
                <a:lnTo>
                  <a:pt x="1649590" y="232537"/>
                </a:lnTo>
                <a:lnTo>
                  <a:pt x="1647736" y="252183"/>
                </a:lnTo>
                <a:lnTo>
                  <a:pt x="1646275" y="271945"/>
                </a:lnTo>
                <a:lnTo>
                  <a:pt x="1642973" y="291401"/>
                </a:lnTo>
                <a:lnTo>
                  <a:pt x="1635569" y="310172"/>
                </a:lnTo>
                <a:lnTo>
                  <a:pt x="1606181" y="36995"/>
                </a:lnTo>
                <a:lnTo>
                  <a:pt x="1608289" y="24257"/>
                </a:lnTo>
                <a:lnTo>
                  <a:pt x="1599882" y="22720"/>
                </a:lnTo>
                <a:lnTo>
                  <a:pt x="1587804" y="20853"/>
                </a:lnTo>
                <a:lnTo>
                  <a:pt x="1575409" y="19939"/>
                </a:lnTo>
                <a:lnTo>
                  <a:pt x="1563281" y="20548"/>
                </a:lnTo>
                <a:lnTo>
                  <a:pt x="1552054" y="23279"/>
                </a:lnTo>
                <a:lnTo>
                  <a:pt x="1546504" y="28613"/>
                </a:lnTo>
                <a:lnTo>
                  <a:pt x="1545361" y="37058"/>
                </a:lnTo>
                <a:lnTo>
                  <a:pt x="1546555" y="46824"/>
                </a:lnTo>
                <a:lnTo>
                  <a:pt x="1548015" y="56159"/>
                </a:lnTo>
                <a:lnTo>
                  <a:pt x="1551520" y="87718"/>
                </a:lnTo>
                <a:lnTo>
                  <a:pt x="1559039" y="150787"/>
                </a:lnTo>
                <a:lnTo>
                  <a:pt x="1587347" y="396836"/>
                </a:lnTo>
                <a:lnTo>
                  <a:pt x="1588973" y="404698"/>
                </a:lnTo>
                <a:lnTo>
                  <a:pt x="1592249" y="410756"/>
                </a:lnTo>
                <a:lnTo>
                  <a:pt x="1597621" y="414997"/>
                </a:lnTo>
                <a:lnTo>
                  <a:pt x="1605546" y="417372"/>
                </a:lnTo>
                <a:lnTo>
                  <a:pt x="1642275" y="420801"/>
                </a:lnTo>
                <a:lnTo>
                  <a:pt x="1663738" y="414616"/>
                </a:lnTo>
                <a:lnTo>
                  <a:pt x="1674863" y="395439"/>
                </a:lnTo>
                <a:lnTo>
                  <a:pt x="1680616" y="359892"/>
                </a:lnTo>
                <a:lnTo>
                  <a:pt x="1686941" y="293979"/>
                </a:lnTo>
                <a:lnTo>
                  <a:pt x="1691652" y="261137"/>
                </a:lnTo>
                <a:lnTo>
                  <a:pt x="1699171" y="228600"/>
                </a:lnTo>
                <a:lnTo>
                  <a:pt x="1704314" y="260629"/>
                </a:lnTo>
                <a:lnTo>
                  <a:pt x="1708950" y="292646"/>
                </a:lnTo>
                <a:lnTo>
                  <a:pt x="1712925" y="324675"/>
                </a:lnTo>
                <a:lnTo>
                  <a:pt x="1716100" y="356755"/>
                </a:lnTo>
                <a:lnTo>
                  <a:pt x="1719846" y="391617"/>
                </a:lnTo>
                <a:lnTo>
                  <a:pt x="1727581" y="409486"/>
                </a:lnTo>
                <a:lnTo>
                  <a:pt x="1745500" y="416153"/>
                </a:lnTo>
                <a:lnTo>
                  <a:pt x="1779803" y="417436"/>
                </a:lnTo>
                <a:lnTo>
                  <a:pt x="1791779" y="416064"/>
                </a:lnTo>
                <a:lnTo>
                  <a:pt x="1800098" y="411518"/>
                </a:lnTo>
                <a:lnTo>
                  <a:pt x="1805292" y="403682"/>
                </a:lnTo>
                <a:lnTo>
                  <a:pt x="1807883" y="392404"/>
                </a:lnTo>
                <a:lnTo>
                  <a:pt x="1847494" y="41783"/>
                </a:lnTo>
                <a:lnTo>
                  <a:pt x="1847735" y="32639"/>
                </a:lnTo>
                <a:close/>
              </a:path>
              <a:path w="2534284" h="449579">
                <a:moveTo>
                  <a:pt x="2072944" y="406996"/>
                </a:moveTo>
                <a:lnTo>
                  <a:pt x="2072297" y="397395"/>
                </a:lnTo>
                <a:lnTo>
                  <a:pt x="2063648" y="344766"/>
                </a:lnTo>
                <a:lnTo>
                  <a:pt x="2056765" y="302285"/>
                </a:lnTo>
                <a:lnTo>
                  <a:pt x="2049132" y="254711"/>
                </a:lnTo>
                <a:lnTo>
                  <a:pt x="2041575" y="207124"/>
                </a:lnTo>
                <a:lnTo>
                  <a:pt x="2024938" y="101701"/>
                </a:lnTo>
                <a:lnTo>
                  <a:pt x="2019046" y="64325"/>
                </a:lnTo>
                <a:lnTo>
                  <a:pt x="2014359" y="39065"/>
                </a:lnTo>
                <a:lnTo>
                  <a:pt x="2007374" y="26060"/>
                </a:lnTo>
                <a:lnTo>
                  <a:pt x="1993785" y="21450"/>
                </a:lnTo>
                <a:lnTo>
                  <a:pt x="1993785" y="281762"/>
                </a:lnTo>
                <a:lnTo>
                  <a:pt x="1991461" y="287439"/>
                </a:lnTo>
                <a:lnTo>
                  <a:pt x="1986153" y="290728"/>
                </a:lnTo>
                <a:lnTo>
                  <a:pt x="1977631" y="292138"/>
                </a:lnTo>
                <a:lnTo>
                  <a:pt x="1950847" y="292950"/>
                </a:lnTo>
                <a:lnTo>
                  <a:pt x="1937651" y="288696"/>
                </a:lnTo>
                <a:lnTo>
                  <a:pt x="1934514" y="275615"/>
                </a:lnTo>
                <a:lnTo>
                  <a:pt x="1937893" y="249999"/>
                </a:lnTo>
                <a:lnTo>
                  <a:pt x="1942096" y="223037"/>
                </a:lnTo>
                <a:lnTo>
                  <a:pt x="1945982" y="196037"/>
                </a:lnTo>
                <a:lnTo>
                  <a:pt x="1949754" y="168998"/>
                </a:lnTo>
                <a:lnTo>
                  <a:pt x="1953628" y="141986"/>
                </a:lnTo>
                <a:lnTo>
                  <a:pt x="1954860" y="132054"/>
                </a:lnTo>
                <a:lnTo>
                  <a:pt x="1956549" y="121945"/>
                </a:lnTo>
                <a:lnTo>
                  <a:pt x="1959952" y="111785"/>
                </a:lnTo>
                <a:lnTo>
                  <a:pt x="1966353" y="101701"/>
                </a:lnTo>
                <a:lnTo>
                  <a:pt x="1979942" y="188937"/>
                </a:lnTo>
                <a:lnTo>
                  <a:pt x="1986622" y="231279"/>
                </a:lnTo>
                <a:lnTo>
                  <a:pt x="1993404" y="273240"/>
                </a:lnTo>
                <a:lnTo>
                  <a:pt x="1993785" y="281762"/>
                </a:lnTo>
                <a:lnTo>
                  <a:pt x="1993785" y="21450"/>
                </a:lnTo>
                <a:lnTo>
                  <a:pt x="1993112" y="21221"/>
                </a:lnTo>
                <a:lnTo>
                  <a:pt x="1966658" y="20408"/>
                </a:lnTo>
                <a:lnTo>
                  <a:pt x="1941423" y="20916"/>
                </a:lnTo>
                <a:lnTo>
                  <a:pt x="1915109" y="61887"/>
                </a:lnTo>
                <a:lnTo>
                  <a:pt x="1906257" y="113753"/>
                </a:lnTo>
                <a:lnTo>
                  <a:pt x="1897773" y="165696"/>
                </a:lnTo>
                <a:lnTo>
                  <a:pt x="1889417" y="217652"/>
                </a:lnTo>
                <a:lnTo>
                  <a:pt x="1880971" y="269608"/>
                </a:lnTo>
                <a:lnTo>
                  <a:pt x="1876247" y="297129"/>
                </a:lnTo>
                <a:lnTo>
                  <a:pt x="1871383" y="324637"/>
                </a:lnTo>
                <a:lnTo>
                  <a:pt x="1866734" y="352158"/>
                </a:lnTo>
                <a:lnTo>
                  <a:pt x="1862607" y="379768"/>
                </a:lnTo>
                <a:lnTo>
                  <a:pt x="1860410" y="389864"/>
                </a:lnTo>
                <a:lnTo>
                  <a:pt x="1858708" y="400431"/>
                </a:lnTo>
                <a:lnTo>
                  <a:pt x="1861019" y="409867"/>
                </a:lnTo>
                <a:lnTo>
                  <a:pt x="1870875" y="416610"/>
                </a:lnTo>
                <a:lnTo>
                  <a:pt x="1889061" y="419671"/>
                </a:lnTo>
                <a:lnTo>
                  <a:pt x="1902790" y="415544"/>
                </a:lnTo>
                <a:lnTo>
                  <a:pt x="1912277" y="404406"/>
                </a:lnTo>
                <a:lnTo>
                  <a:pt x="1917776" y="386461"/>
                </a:lnTo>
                <a:lnTo>
                  <a:pt x="1922373" y="363093"/>
                </a:lnTo>
                <a:lnTo>
                  <a:pt x="1929104" y="351053"/>
                </a:lnTo>
                <a:lnTo>
                  <a:pt x="1942617" y="346519"/>
                </a:lnTo>
                <a:lnTo>
                  <a:pt x="1970189" y="345592"/>
                </a:lnTo>
                <a:lnTo>
                  <a:pt x="1987613" y="344766"/>
                </a:lnTo>
                <a:lnTo>
                  <a:pt x="1999411" y="350266"/>
                </a:lnTo>
                <a:lnTo>
                  <a:pt x="2006561" y="361734"/>
                </a:lnTo>
                <a:lnTo>
                  <a:pt x="2010041" y="378828"/>
                </a:lnTo>
                <a:lnTo>
                  <a:pt x="2013331" y="401764"/>
                </a:lnTo>
                <a:lnTo>
                  <a:pt x="2019731" y="413512"/>
                </a:lnTo>
                <a:lnTo>
                  <a:pt x="2032850" y="417614"/>
                </a:lnTo>
                <a:lnTo>
                  <a:pt x="2056193" y="417614"/>
                </a:lnTo>
                <a:lnTo>
                  <a:pt x="2065375" y="416420"/>
                </a:lnTo>
                <a:lnTo>
                  <a:pt x="2070785" y="413105"/>
                </a:lnTo>
                <a:lnTo>
                  <a:pt x="2072944" y="406996"/>
                </a:lnTo>
                <a:close/>
              </a:path>
              <a:path w="2534284" h="449579">
                <a:moveTo>
                  <a:pt x="2305558" y="26847"/>
                </a:moveTo>
                <a:lnTo>
                  <a:pt x="2301341" y="21272"/>
                </a:lnTo>
                <a:lnTo>
                  <a:pt x="2286812" y="17500"/>
                </a:lnTo>
                <a:lnTo>
                  <a:pt x="2268537" y="20878"/>
                </a:lnTo>
                <a:lnTo>
                  <a:pt x="2252103" y="29451"/>
                </a:lnTo>
                <a:lnTo>
                  <a:pt x="2243086" y="41262"/>
                </a:lnTo>
                <a:lnTo>
                  <a:pt x="2203500" y="189649"/>
                </a:lnTo>
                <a:lnTo>
                  <a:pt x="2196414" y="189077"/>
                </a:lnTo>
                <a:lnTo>
                  <a:pt x="2178723" y="121881"/>
                </a:lnTo>
                <a:lnTo>
                  <a:pt x="2170201" y="88214"/>
                </a:lnTo>
                <a:lnTo>
                  <a:pt x="2162505" y="54381"/>
                </a:lnTo>
                <a:lnTo>
                  <a:pt x="2156866" y="37020"/>
                </a:lnTo>
                <a:lnTo>
                  <a:pt x="2147900" y="25463"/>
                </a:lnTo>
                <a:lnTo>
                  <a:pt x="2134616" y="19545"/>
                </a:lnTo>
                <a:lnTo>
                  <a:pt x="2116074" y="19075"/>
                </a:lnTo>
                <a:lnTo>
                  <a:pt x="2100948" y="21056"/>
                </a:lnTo>
                <a:lnTo>
                  <a:pt x="2093404" y="24803"/>
                </a:lnTo>
                <a:lnTo>
                  <a:pt x="2092096" y="32893"/>
                </a:lnTo>
                <a:lnTo>
                  <a:pt x="2095715" y="47929"/>
                </a:lnTo>
                <a:lnTo>
                  <a:pt x="2110282" y="99199"/>
                </a:lnTo>
                <a:lnTo>
                  <a:pt x="2117788" y="124752"/>
                </a:lnTo>
                <a:lnTo>
                  <a:pt x="2141499" y="199148"/>
                </a:lnTo>
                <a:lnTo>
                  <a:pt x="2154847" y="248500"/>
                </a:lnTo>
                <a:lnTo>
                  <a:pt x="2164448" y="298450"/>
                </a:lnTo>
                <a:lnTo>
                  <a:pt x="2168817" y="349211"/>
                </a:lnTo>
                <a:lnTo>
                  <a:pt x="2166531" y="401066"/>
                </a:lnTo>
                <a:lnTo>
                  <a:pt x="2165705" y="408127"/>
                </a:lnTo>
                <a:lnTo>
                  <a:pt x="2166569" y="414261"/>
                </a:lnTo>
                <a:lnTo>
                  <a:pt x="2175052" y="417207"/>
                </a:lnTo>
                <a:lnTo>
                  <a:pt x="2198090" y="421297"/>
                </a:lnTo>
                <a:lnTo>
                  <a:pt x="2215451" y="416115"/>
                </a:lnTo>
                <a:lnTo>
                  <a:pt x="2226246" y="402056"/>
                </a:lnTo>
                <a:lnTo>
                  <a:pt x="2229561" y="379552"/>
                </a:lnTo>
                <a:lnTo>
                  <a:pt x="2229459" y="334492"/>
                </a:lnTo>
                <a:lnTo>
                  <a:pt x="2232545" y="289966"/>
                </a:lnTo>
                <a:lnTo>
                  <a:pt x="2240165" y="245910"/>
                </a:lnTo>
                <a:lnTo>
                  <a:pt x="2253627" y="202272"/>
                </a:lnTo>
                <a:lnTo>
                  <a:pt x="2267293" y="163461"/>
                </a:lnTo>
                <a:lnTo>
                  <a:pt x="2279180" y="123990"/>
                </a:lnTo>
                <a:lnTo>
                  <a:pt x="2301125" y="44386"/>
                </a:lnTo>
                <a:lnTo>
                  <a:pt x="2305507" y="32829"/>
                </a:lnTo>
                <a:lnTo>
                  <a:pt x="2305558" y="26847"/>
                </a:lnTo>
                <a:close/>
              </a:path>
              <a:path w="2534284" h="449579">
                <a:moveTo>
                  <a:pt x="2533904" y="47701"/>
                </a:moveTo>
                <a:lnTo>
                  <a:pt x="2532418" y="34061"/>
                </a:lnTo>
                <a:lnTo>
                  <a:pt x="2527350" y="25552"/>
                </a:lnTo>
                <a:lnTo>
                  <a:pt x="2518105" y="21132"/>
                </a:lnTo>
                <a:lnTo>
                  <a:pt x="2504084" y="19735"/>
                </a:lnTo>
                <a:lnTo>
                  <a:pt x="2489682" y="21653"/>
                </a:lnTo>
                <a:lnTo>
                  <a:pt x="2481961" y="27546"/>
                </a:lnTo>
                <a:lnTo>
                  <a:pt x="2478887" y="36893"/>
                </a:lnTo>
                <a:lnTo>
                  <a:pt x="2478430" y="49174"/>
                </a:lnTo>
                <a:lnTo>
                  <a:pt x="2478824" y="90576"/>
                </a:lnTo>
                <a:lnTo>
                  <a:pt x="2479179" y="214769"/>
                </a:lnTo>
                <a:lnTo>
                  <a:pt x="2479497" y="221183"/>
                </a:lnTo>
                <a:lnTo>
                  <a:pt x="2479395" y="227749"/>
                </a:lnTo>
                <a:lnTo>
                  <a:pt x="2477274" y="234111"/>
                </a:lnTo>
                <a:lnTo>
                  <a:pt x="2471597" y="239928"/>
                </a:lnTo>
                <a:lnTo>
                  <a:pt x="2448610" y="157035"/>
                </a:lnTo>
                <a:lnTo>
                  <a:pt x="2426373" y="75323"/>
                </a:lnTo>
                <a:lnTo>
                  <a:pt x="2416822" y="38874"/>
                </a:lnTo>
                <a:lnTo>
                  <a:pt x="2408224" y="23710"/>
                </a:lnTo>
                <a:lnTo>
                  <a:pt x="2390787" y="20637"/>
                </a:lnTo>
                <a:lnTo>
                  <a:pt x="2354745" y="20434"/>
                </a:lnTo>
                <a:lnTo>
                  <a:pt x="2344661" y="21310"/>
                </a:lnTo>
                <a:lnTo>
                  <a:pt x="2338171" y="24917"/>
                </a:lnTo>
                <a:lnTo>
                  <a:pt x="2334704" y="31419"/>
                </a:lnTo>
                <a:lnTo>
                  <a:pt x="2333701" y="40970"/>
                </a:lnTo>
                <a:lnTo>
                  <a:pt x="2334107" y="192747"/>
                </a:lnTo>
                <a:lnTo>
                  <a:pt x="2333866" y="395109"/>
                </a:lnTo>
                <a:lnTo>
                  <a:pt x="2336533" y="408813"/>
                </a:lnTo>
                <a:lnTo>
                  <a:pt x="2343670" y="414985"/>
                </a:lnTo>
                <a:lnTo>
                  <a:pt x="2353640" y="416763"/>
                </a:lnTo>
                <a:lnTo>
                  <a:pt x="2364829" y="417245"/>
                </a:lnTo>
                <a:lnTo>
                  <a:pt x="2375827" y="416941"/>
                </a:lnTo>
                <a:lnTo>
                  <a:pt x="2383726" y="413575"/>
                </a:lnTo>
                <a:lnTo>
                  <a:pt x="2388451" y="406425"/>
                </a:lnTo>
                <a:lnTo>
                  <a:pt x="2389949" y="394792"/>
                </a:lnTo>
                <a:lnTo>
                  <a:pt x="2389568" y="343204"/>
                </a:lnTo>
                <a:lnTo>
                  <a:pt x="2389581" y="188404"/>
                </a:lnTo>
                <a:lnTo>
                  <a:pt x="2387574" y="166827"/>
                </a:lnTo>
                <a:lnTo>
                  <a:pt x="2388539" y="155460"/>
                </a:lnTo>
                <a:lnTo>
                  <a:pt x="2393873" y="143535"/>
                </a:lnTo>
                <a:lnTo>
                  <a:pt x="2396782" y="149872"/>
                </a:lnTo>
                <a:lnTo>
                  <a:pt x="2399068" y="153454"/>
                </a:lnTo>
                <a:lnTo>
                  <a:pt x="2463114" y="394500"/>
                </a:lnTo>
                <a:lnTo>
                  <a:pt x="2468816" y="407708"/>
                </a:lnTo>
                <a:lnTo>
                  <a:pt x="2478455" y="415353"/>
                </a:lnTo>
                <a:lnTo>
                  <a:pt x="2493784" y="418274"/>
                </a:lnTo>
                <a:lnTo>
                  <a:pt x="2516530" y="417309"/>
                </a:lnTo>
                <a:lnTo>
                  <a:pt x="2527490" y="413829"/>
                </a:lnTo>
                <a:lnTo>
                  <a:pt x="2532418" y="407098"/>
                </a:lnTo>
                <a:lnTo>
                  <a:pt x="2533662" y="398437"/>
                </a:lnTo>
                <a:lnTo>
                  <a:pt x="2533904" y="47701"/>
                </a:lnTo>
                <a:close/>
              </a:path>
            </a:pathLst>
          </a:custGeom>
          <a:solidFill>
            <a:srgbClr val="A7D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4" name="object 71">
            <a:extLst>
              <a:ext uri="{FF2B5EF4-FFF2-40B4-BE49-F238E27FC236}">
                <a16:creationId xmlns:a16="http://schemas.microsoft.com/office/drawing/2014/main" id="{97A91637-5FF1-0335-18BD-162523FF50F1}"/>
              </a:ext>
            </a:extLst>
          </p:cNvPr>
          <p:cNvGrpSpPr/>
          <p:nvPr/>
        </p:nvGrpSpPr>
        <p:grpSpPr>
          <a:xfrm>
            <a:off x="1828800" y="28105"/>
            <a:ext cx="9796238" cy="6794674"/>
            <a:chOff x="1870964" y="1112011"/>
            <a:chExt cx="7962011" cy="6444488"/>
          </a:xfrm>
        </p:grpSpPr>
        <p:sp>
          <p:nvSpPr>
            <p:cNvPr id="75" name="object 72">
              <a:extLst>
                <a:ext uri="{FF2B5EF4-FFF2-40B4-BE49-F238E27FC236}">
                  <a16:creationId xmlns:a16="http://schemas.microsoft.com/office/drawing/2014/main" id="{B1B47CD9-BBEB-D4CD-22CB-458DB59F88A9}"/>
                </a:ext>
              </a:extLst>
            </p:cNvPr>
            <p:cNvSpPr/>
            <p:nvPr/>
          </p:nvSpPr>
          <p:spPr>
            <a:xfrm>
              <a:off x="7976300" y="3319237"/>
              <a:ext cx="146934" cy="331104"/>
            </a:xfrm>
            <a:custGeom>
              <a:avLst/>
              <a:gdLst/>
              <a:ahLst/>
              <a:cxnLst/>
              <a:rect l="l" t="t" r="r" b="b"/>
              <a:pathLst>
                <a:path w="172720" h="397510">
                  <a:moveTo>
                    <a:pt x="25679" y="0"/>
                  </a:moveTo>
                  <a:lnTo>
                    <a:pt x="12519" y="1170"/>
                  </a:lnTo>
                  <a:lnTo>
                    <a:pt x="4638" y="5983"/>
                  </a:lnTo>
                  <a:lnTo>
                    <a:pt x="858" y="14503"/>
                  </a:lnTo>
                  <a:lnTo>
                    <a:pt x="0" y="26796"/>
                  </a:lnTo>
                  <a:lnTo>
                    <a:pt x="419" y="69435"/>
                  </a:lnTo>
                  <a:lnTo>
                    <a:pt x="317" y="197383"/>
                  </a:lnTo>
                  <a:lnTo>
                    <a:pt x="469" y="197383"/>
                  </a:lnTo>
                  <a:lnTo>
                    <a:pt x="393" y="370522"/>
                  </a:lnTo>
                  <a:lnTo>
                    <a:pt x="932" y="381048"/>
                  </a:lnTo>
                  <a:lnTo>
                    <a:pt x="3656" y="389623"/>
                  </a:lnTo>
                  <a:lnTo>
                    <a:pt x="10139" y="395350"/>
                  </a:lnTo>
                  <a:lnTo>
                    <a:pt x="21958" y="397332"/>
                  </a:lnTo>
                  <a:lnTo>
                    <a:pt x="87452" y="397036"/>
                  </a:lnTo>
                  <a:lnTo>
                    <a:pt x="167385" y="397484"/>
                  </a:lnTo>
                  <a:lnTo>
                    <a:pt x="169570" y="386651"/>
                  </a:lnTo>
                  <a:lnTo>
                    <a:pt x="172163" y="364546"/>
                  </a:lnTo>
                  <a:lnTo>
                    <a:pt x="168082" y="350856"/>
                  </a:lnTo>
                  <a:lnTo>
                    <a:pt x="155856" y="343881"/>
                  </a:lnTo>
                  <a:lnTo>
                    <a:pt x="134010" y="341922"/>
                  </a:lnTo>
                  <a:lnTo>
                    <a:pt x="85450" y="341184"/>
                  </a:lnTo>
                  <a:lnTo>
                    <a:pt x="68433" y="335170"/>
                  </a:lnTo>
                  <a:lnTo>
                    <a:pt x="62171" y="318705"/>
                  </a:lnTo>
                  <a:lnTo>
                    <a:pt x="61290" y="286600"/>
                  </a:lnTo>
                  <a:lnTo>
                    <a:pt x="62277" y="250688"/>
                  </a:lnTo>
                  <a:lnTo>
                    <a:pt x="69089" y="231989"/>
                  </a:lnTo>
                  <a:lnTo>
                    <a:pt x="87563" y="224927"/>
                  </a:lnTo>
                  <a:lnTo>
                    <a:pt x="123532" y="223926"/>
                  </a:lnTo>
                  <a:lnTo>
                    <a:pt x="137920" y="221456"/>
                  </a:lnTo>
                  <a:lnTo>
                    <a:pt x="145124" y="214676"/>
                  </a:lnTo>
                  <a:lnTo>
                    <a:pt x="147873" y="204725"/>
                  </a:lnTo>
                  <a:lnTo>
                    <a:pt x="148894" y="192747"/>
                  </a:lnTo>
                  <a:lnTo>
                    <a:pt x="148277" y="180493"/>
                  </a:lnTo>
                  <a:lnTo>
                    <a:pt x="143911" y="172681"/>
                  </a:lnTo>
                  <a:lnTo>
                    <a:pt x="135737" y="168823"/>
                  </a:lnTo>
                  <a:lnTo>
                    <a:pt x="123697" y="168427"/>
                  </a:lnTo>
                  <a:lnTo>
                    <a:pt x="113451" y="168841"/>
                  </a:lnTo>
                  <a:lnTo>
                    <a:pt x="92867" y="168602"/>
                  </a:lnTo>
                  <a:lnTo>
                    <a:pt x="82613" y="168973"/>
                  </a:lnTo>
                  <a:lnTo>
                    <a:pt x="72711" y="168604"/>
                  </a:lnTo>
                  <a:lnTo>
                    <a:pt x="65873" y="165447"/>
                  </a:lnTo>
                  <a:lnTo>
                    <a:pt x="61994" y="159088"/>
                  </a:lnTo>
                  <a:lnTo>
                    <a:pt x="60972" y="149110"/>
                  </a:lnTo>
                  <a:lnTo>
                    <a:pt x="61411" y="130016"/>
                  </a:lnTo>
                  <a:lnTo>
                    <a:pt x="61571" y="110917"/>
                  </a:lnTo>
                  <a:lnTo>
                    <a:pt x="61456" y="91819"/>
                  </a:lnTo>
                  <a:lnTo>
                    <a:pt x="61074" y="72732"/>
                  </a:lnTo>
                  <a:lnTo>
                    <a:pt x="61909" y="64282"/>
                  </a:lnTo>
                  <a:lnTo>
                    <a:pt x="65085" y="58796"/>
                  </a:lnTo>
                  <a:lnTo>
                    <a:pt x="70784" y="55864"/>
                  </a:lnTo>
                  <a:lnTo>
                    <a:pt x="79184" y="55079"/>
                  </a:lnTo>
                  <a:lnTo>
                    <a:pt x="97180" y="54866"/>
                  </a:lnTo>
                  <a:lnTo>
                    <a:pt x="115193" y="54228"/>
                  </a:lnTo>
                  <a:lnTo>
                    <a:pt x="133157" y="53972"/>
                  </a:lnTo>
                  <a:lnTo>
                    <a:pt x="151002" y="54902"/>
                  </a:lnTo>
                  <a:lnTo>
                    <a:pt x="162318" y="54329"/>
                  </a:lnTo>
                  <a:lnTo>
                    <a:pt x="168278" y="50241"/>
                  </a:lnTo>
                  <a:lnTo>
                    <a:pt x="170108" y="43429"/>
                  </a:lnTo>
                  <a:lnTo>
                    <a:pt x="169036" y="34683"/>
                  </a:lnTo>
                  <a:lnTo>
                    <a:pt x="169451" y="23999"/>
                  </a:lnTo>
                  <a:lnTo>
                    <a:pt x="170773" y="12652"/>
                  </a:lnTo>
                  <a:lnTo>
                    <a:pt x="166861" y="3729"/>
                  </a:lnTo>
                  <a:lnTo>
                    <a:pt x="151574" y="317"/>
                  </a:lnTo>
                  <a:lnTo>
                    <a:pt x="88607" y="1020"/>
                  </a:lnTo>
                  <a:lnTo>
                    <a:pt x="57130" y="830"/>
                  </a:lnTo>
                  <a:lnTo>
                    <a:pt x="25679" y="0"/>
                  </a:lnTo>
                  <a:close/>
                </a:path>
              </a:pathLst>
            </a:custGeom>
            <a:solidFill>
              <a:srgbClr val="A7D8C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6" name="object 73">
              <a:extLst>
                <a:ext uri="{FF2B5EF4-FFF2-40B4-BE49-F238E27FC236}">
                  <a16:creationId xmlns:a16="http://schemas.microsoft.com/office/drawing/2014/main" id="{3ACF17E4-10D2-4BC4-94D5-E24E9B476B18}"/>
                </a:ext>
              </a:extLst>
            </p:cNvPr>
            <p:cNvSpPr/>
            <p:nvPr/>
          </p:nvSpPr>
          <p:spPr>
            <a:xfrm>
              <a:off x="1883664" y="1193799"/>
              <a:ext cx="0" cy="6324600"/>
            </a:xfrm>
            <a:custGeom>
              <a:avLst/>
              <a:gdLst/>
              <a:ahLst/>
              <a:cxnLst/>
              <a:rect l="l" t="t" r="r" b="b"/>
              <a:pathLst>
                <a:path h="6324600">
                  <a:moveTo>
                    <a:pt x="0" y="0"/>
                  </a:moveTo>
                  <a:lnTo>
                    <a:pt x="0" y="6324600"/>
                  </a:lnTo>
                </a:path>
              </a:pathLst>
            </a:custGeom>
            <a:ln w="25400">
              <a:solidFill>
                <a:srgbClr val="A7A9AC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4">
              <a:extLst>
                <a:ext uri="{FF2B5EF4-FFF2-40B4-BE49-F238E27FC236}">
                  <a16:creationId xmlns:a16="http://schemas.microsoft.com/office/drawing/2014/main" id="{94A46DDA-20E6-2F71-8113-D54272057655}"/>
                </a:ext>
              </a:extLst>
            </p:cNvPr>
            <p:cNvSpPr/>
            <p:nvPr/>
          </p:nvSpPr>
          <p:spPr>
            <a:xfrm>
              <a:off x="1870964" y="1130299"/>
              <a:ext cx="25400" cy="6426200"/>
            </a:xfrm>
            <a:custGeom>
              <a:avLst/>
              <a:gdLst/>
              <a:ahLst/>
              <a:cxnLst/>
              <a:rect l="l" t="t" r="r" b="b"/>
              <a:pathLst>
                <a:path w="25400" h="6426200">
                  <a:moveTo>
                    <a:pt x="25400" y="6413500"/>
                  </a:moveTo>
                  <a:lnTo>
                    <a:pt x="21678" y="6404521"/>
                  </a:lnTo>
                  <a:lnTo>
                    <a:pt x="12700" y="6400800"/>
                  </a:lnTo>
                  <a:lnTo>
                    <a:pt x="3708" y="6404521"/>
                  </a:lnTo>
                  <a:lnTo>
                    <a:pt x="0" y="6413500"/>
                  </a:lnTo>
                  <a:lnTo>
                    <a:pt x="3708" y="6422491"/>
                  </a:lnTo>
                  <a:lnTo>
                    <a:pt x="12700" y="6426200"/>
                  </a:lnTo>
                  <a:lnTo>
                    <a:pt x="21678" y="6422491"/>
                  </a:lnTo>
                  <a:lnTo>
                    <a:pt x="25400" y="6413500"/>
                  </a:lnTo>
                  <a:close/>
                </a:path>
                <a:path w="25400" h="6426200">
                  <a:moveTo>
                    <a:pt x="25400" y="12700"/>
                  </a:moveTo>
                  <a:lnTo>
                    <a:pt x="21678" y="3721"/>
                  </a:lnTo>
                  <a:lnTo>
                    <a:pt x="12700" y="0"/>
                  </a:lnTo>
                  <a:lnTo>
                    <a:pt x="3708" y="3721"/>
                  </a:lnTo>
                  <a:lnTo>
                    <a:pt x="0" y="12700"/>
                  </a:lnTo>
                  <a:lnTo>
                    <a:pt x="3708" y="21691"/>
                  </a:lnTo>
                  <a:lnTo>
                    <a:pt x="12700" y="25400"/>
                  </a:lnTo>
                  <a:lnTo>
                    <a:pt x="21678" y="21691"/>
                  </a:lnTo>
                  <a:lnTo>
                    <a:pt x="25400" y="12700"/>
                  </a:lnTo>
                  <a:close/>
                </a:path>
              </a:pathLst>
            </a:custGeom>
            <a:solidFill>
              <a:srgbClr val="A7A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5">
              <a:extLst>
                <a:ext uri="{FF2B5EF4-FFF2-40B4-BE49-F238E27FC236}">
                  <a16:creationId xmlns:a16="http://schemas.microsoft.com/office/drawing/2014/main" id="{7038C89B-8C0E-E0DC-1977-DD84D432E492}"/>
                </a:ext>
              </a:extLst>
            </p:cNvPr>
            <p:cNvSpPr/>
            <p:nvPr/>
          </p:nvSpPr>
          <p:spPr>
            <a:xfrm>
              <a:off x="1971269" y="2935225"/>
              <a:ext cx="3087370" cy="0"/>
            </a:xfrm>
            <a:custGeom>
              <a:avLst/>
              <a:gdLst/>
              <a:ahLst/>
              <a:cxnLst/>
              <a:rect l="l" t="t" r="r" b="b"/>
              <a:pathLst>
                <a:path w="3087370">
                  <a:moveTo>
                    <a:pt x="0" y="0"/>
                  </a:moveTo>
                  <a:lnTo>
                    <a:pt x="3087281" y="0"/>
                  </a:lnTo>
                </a:path>
              </a:pathLst>
            </a:custGeom>
            <a:ln w="25400">
              <a:solidFill>
                <a:srgbClr val="A7A9AC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6">
              <a:extLst>
                <a:ext uri="{FF2B5EF4-FFF2-40B4-BE49-F238E27FC236}">
                  <a16:creationId xmlns:a16="http://schemas.microsoft.com/office/drawing/2014/main" id="{84480CFF-E936-3181-665F-C8C85BE476EA}"/>
                </a:ext>
              </a:extLst>
            </p:cNvPr>
            <p:cNvSpPr/>
            <p:nvPr/>
          </p:nvSpPr>
          <p:spPr>
            <a:xfrm>
              <a:off x="5084064" y="1168601"/>
              <a:ext cx="0" cy="1715770"/>
            </a:xfrm>
            <a:custGeom>
              <a:avLst/>
              <a:gdLst/>
              <a:ahLst/>
              <a:cxnLst/>
              <a:rect l="l" t="t" r="r" b="b"/>
              <a:pathLst>
                <a:path h="1715770">
                  <a:moveTo>
                    <a:pt x="0" y="1715414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A7A9AC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77">
              <a:extLst>
                <a:ext uri="{FF2B5EF4-FFF2-40B4-BE49-F238E27FC236}">
                  <a16:creationId xmlns:a16="http://schemas.microsoft.com/office/drawing/2014/main" id="{580493DE-DD6F-BE20-EB16-9488CD632761}"/>
                </a:ext>
              </a:extLst>
            </p:cNvPr>
            <p:cNvSpPr/>
            <p:nvPr/>
          </p:nvSpPr>
          <p:spPr>
            <a:xfrm>
              <a:off x="1907540" y="1130312"/>
              <a:ext cx="3189605" cy="1818005"/>
            </a:xfrm>
            <a:custGeom>
              <a:avLst/>
              <a:gdLst/>
              <a:ahLst/>
              <a:cxnLst/>
              <a:rect l="l" t="t" r="r" b="b"/>
              <a:pathLst>
                <a:path w="3189604" h="1818005">
                  <a:moveTo>
                    <a:pt x="25400" y="1804924"/>
                  </a:moveTo>
                  <a:lnTo>
                    <a:pt x="21678" y="1795932"/>
                  </a:lnTo>
                  <a:lnTo>
                    <a:pt x="12700" y="1792224"/>
                  </a:lnTo>
                  <a:lnTo>
                    <a:pt x="3708" y="1795932"/>
                  </a:lnTo>
                  <a:lnTo>
                    <a:pt x="0" y="1804924"/>
                  </a:lnTo>
                  <a:lnTo>
                    <a:pt x="3708" y="1813902"/>
                  </a:lnTo>
                  <a:lnTo>
                    <a:pt x="12700" y="1817624"/>
                  </a:lnTo>
                  <a:lnTo>
                    <a:pt x="21678" y="1813902"/>
                  </a:lnTo>
                  <a:lnTo>
                    <a:pt x="25400" y="1804924"/>
                  </a:lnTo>
                  <a:close/>
                </a:path>
                <a:path w="3189604" h="1818005">
                  <a:moveTo>
                    <a:pt x="3189224" y="1804924"/>
                  </a:moveTo>
                  <a:lnTo>
                    <a:pt x="3185503" y="1795932"/>
                  </a:lnTo>
                  <a:lnTo>
                    <a:pt x="3176524" y="1792224"/>
                  </a:lnTo>
                  <a:lnTo>
                    <a:pt x="3167532" y="1795932"/>
                  </a:lnTo>
                  <a:lnTo>
                    <a:pt x="3163824" y="1804924"/>
                  </a:lnTo>
                  <a:lnTo>
                    <a:pt x="3167532" y="1813902"/>
                  </a:lnTo>
                  <a:lnTo>
                    <a:pt x="3176524" y="1817624"/>
                  </a:lnTo>
                  <a:lnTo>
                    <a:pt x="3185503" y="1813902"/>
                  </a:lnTo>
                  <a:lnTo>
                    <a:pt x="3189224" y="1804924"/>
                  </a:lnTo>
                  <a:close/>
                </a:path>
                <a:path w="3189604" h="1818005">
                  <a:moveTo>
                    <a:pt x="3189224" y="12700"/>
                  </a:moveTo>
                  <a:lnTo>
                    <a:pt x="3185503" y="3708"/>
                  </a:lnTo>
                  <a:lnTo>
                    <a:pt x="3176524" y="0"/>
                  </a:lnTo>
                  <a:lnTo>
                    <a:pt x="3167532" y="3708"/>
                  </a:lnTo>
                  <a:lnTo>
                    <a:pt x="3163824" y="12700"/>
                  </a:lnTo>
                  <a:lnTo>
                    <a:pt x="3167532" y="21678"/>
                  </a:lnTo>
                  <a:lnTo>
                    <a:pt x="3176524" y="25400"/>
                  </a:lnTo>
                  <a:lnTo>
                    <a:pt x="3185503" y="21678"/>
                  </a:lnTo>
                  <a:lnTo>
                    <a:pt x="3189224" y="12700"/>
                  </a:lnTo>
                  <a:close/>
                </a:path>
              </a:pathLst>
            </a:custGeom>
            <a:solidFill>
              <a:srgbClr val="A7A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78">
              <a:extLst>
                <a:ext uri="{FF2B5EF4-FFF2-40B4-BE49-F238E27FC236}">
                  <a16:creationId xmlns:a16="http://schemas.microsoft.com/office/drawing/2014/main" id="{E677467D-C6FA-2D03-FFD6-DC33DB99F3FC}"/>
                </a:ext>
              </a:extLst>
            </p:cNvPr>
            <p:cNvSpPr/>
            <p:nvPr/>
          </p:nvSpPr>
          <p:spPr>
            <a:xfrm>
              <a:off x="1938326" y="5568379"/>
              <a:ext cx="3343910" cy="0"/>
            </a:xfrm>
            <a:custGeom>
              <a:avLst/>
              <a:gdLst/>
              <a:ahLst/>
              <a:cxnLst/>
              <a:rect l="l" t="t" r="r" b="b"/>
              <a:pathLst>
                <a:path w="3343910">
                  <a:moveTo>
                    <a:pt x="0" y="0"/>
                  </a:moveTo>
                  <a:lnTo>
                    <a:pt x="3343287" y="0"/>
                  </a:lnTo>
                </a:path>
              </a:pathLst>
            </a:custGeom>
            <a:ln w="25400">
              <a:solidFill>
                <a:srgbClr val="A7A9AC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79">
              <a:extLst>
                <a:ext uri="{FF2B5EF4-FFF2-40B4-BE49-F238E27FC236}">
                  <a16:creationId xmlns:a16="http://schemas.microsoft.com/office/drawing/2014/main" id="{985AB817-8CC1-CA7D-A440-3D008815D679}"/>
                </a:ext>
              </a:extLst>
            </p:cNvPr>
            <p:cNvSpPr/>
            <p:nvPr/>
          </p:nvSpPr>
          <p:spPr>
            <a:xfrm>
              <a:off x="1870964" y="5994907"/>
              <a:ext cx="3445510" cy="25400"/>
            </a:xfrm>
            <a:custGeom>
              <a:avLst/>
              <a:gdLst/>
              <a:ahLst/>
              <a:cxnLst/>
              <a:rect l="l" t="t" r="r" b="b"/>
              <a:pathLst>
                <a:path w="3445510" h="25400">
                  <a:moveTo>
                    <a:pt x="25400" y="12700"/>
                  </a:moveTo>
                  <a:lnTo>
                    <a:pt x="21678" y="3721"/>
                  </a:lnTo>
                  <a:lnTo>
                    <a:pt x="12700" y="0"/>
                  </a:lnTo>
                  <a:lnTo>
                    <a:pt x="3708" y="3721"/>
                  </a:lnTo>
                  <a:lnTo>
                    <a:pt x="0" y="12700"/>
                  </a:lnTo>
                  <a:lnTo>
                    <a:pt x="3708" y="21691"/>
                  </a:lnTo>
                  <a:lnTo>
                    <a:pt x="12700" y="25400"/>
                  </a:lnTo>
                  <a:lnTo>
                    <a:pt x="21678" y="21691"/>
                  </a:lnTo>
                  <a:lnTo>
                    <a:pt x="25400" y="12700"/>
                  </a:lnTo>
                  <a:close/>
                </a:path>
                <a:path w="3445510" h="25400">
                  <a:moveTo>
                    <a:pt x="3445256" y="12700"/>
                  </a:moveTo>
                  <a:lnTo>
                    <a:pt x="3441535" y="3721"/>
                  </a:lnTo>
                  <a:lnTo>
                    <a:pt x="3432556" y="0"/>
                  </a:lnTo>
                  <a:lnTo>
                    <a:pt x="3423564" y="3721"/>
                  </a:lnTo>
                  <a:lnTo>
                    <a:pt x="3419856" y="12700"/>
                  </a:lnTo>
                  <a:lnTo>
                    <a:pt x="3423564" y="21691"/>
                  </a:lnTo>
                  <a:lnTo>
                    <a:pt x="3432556" y="25400"/>
                  </a:lnTo>
                  <a:lnTo>
                    <a:pt x="3441535" y="21691"/>
                  </a:lnTo>
                  <a:lnTo>
                    <a:pt x="3445256" y="12700"/>
                  </a:lnTo>
                  <a:close/>
                </a:path>
              </a:pathLst>
            </a:custGeom>
            <a:solidFill>
              <a:srgbClr val="A7A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0">
              <a:extLst>
                <a:ext uri="{FF2B5EF4-FFF2-40B4-BE49-F238E27FC236}">
                  <a16:creationId xmlns:a16="http://schemas.microsoft.com/office/drawing/2014/main" id="{02BDFF29-B22E-0382-3C1E-101A39FFB175}"/>
                </a:ext>
              </a:extLst>
            </p:cNvPr>
            <p:cNvSpPr/>
            <p:nvPr/>
          </p:nvSpPr>
          <p:spPr>
            <a:xfrm>
              <a:off x="5303520" y="6058203"/>
              <a:ext cx="0" cy="1442085"/>
            </a:xfrm>
            <a:custGeom>
              <a:avLst/>
              <a:gdLst/>
              <a:ahLst/>
              <a:cxnLst/>
              <a:rect l="l" t="t" r="r" b="b"/>
              <a:pathLst>
                <a:path h="1442084">
                  <a:moveTo>
                    <a:pt x="0" y="0"/>
                  </a:moveTo>
                  <a:lnTo>
                    <a:pt x="0" y="1442008"/>
                  </a:lnTo>
                </a:path>
              </a:pathLst>
            </a:custGeom>
            <a:ln w="25400">
              <a:solidFill>
                <a:srgbClr val="A7A9AC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1">
              <a:extLst>
                <a:ext uri="{FF2B5EF4-FFF2-40B4-BE49-F238E27FC236}">
                  <a16:creationId xmlns:a16="http://schemas.microsoft.com/office/drawing/2014/main" id="{593B237B-6AD5-AEDF-29FE-2021E9268D47}"/>
                </a:ext>
              </a:extLst>
            </p:cNvPr>
            <p:cNvSpPr/>
            <p:nvPr/>
          </p:nvSpPr>
          <p:spPr>
            <a:xfrm>
              <a:off x="5290820" y="5994907"/>
              <a:ext cx="25400" cy="1543685"/>
            </a:xfrm>
            <a:custGeom>
              <a:avLst/>
              <a:gdLst/>
              <a:ahLst/>
              <a:cxnLst/>
              <a:rect l="l" t="t" r="r" b="b"/>
              <a:pathLst>
                <a:path w="25400" h="1543684">
                  <a:moveTo>
                    <a:pt x="25400" y="1530604"/>
                  </a:moveTo>
                  <a:lnTo>
                    <a:pt x="21678" y="1521625"/>
                  </a:lnTo>
                  <a:lnTo>
                    <a:pt x="12700" y="1517904"/>
                  </a:lnTo>
                  <a:lnTo>
                    <a:pt x="3708" y="1521625"/>
                  </a:lnTo>
                  <a:lnTo>
                    <a:pt x="0" y="1530604"/>
                  </a:lnTo>
                  <a:lnTo>
                    <a:pt x="3708" y="1539595"/>
                  </a:lnTo>
                  <a:lnTo>
                    <a:pt x="12700" y="1543304"/>
                  </a:lnTo>
                  <a:lnTo>
                    <a:pt x="21678" y="1539595"/>
                  </a:lnTo>
                  <a:lnTo>
                    <a:pt x="25400" y="1530604"/>
                  </a:lnTo>
                  <a:close/>
                </a:path>
                <a:path w="25400" h="1543684">
                  <a:moveTo>
                    <a:pt x="25400" y="12700"/>
                  </a:moveTo>
                  <a:lnTo>
                    <a:pt x="21678" y="3721"/>
                  </a:lnTo>
                  <a:lnTo>
                    <a:pt x="12700" y="0"/>
                  </a:lnTo>
                  <a:lnTo>
                    <a:pt x="3708" y="3721"/>
                  </a:lnTo>
                  <a:lnTo>
                    <a:pt x="0" y="12700"/>
                  </a:lnTo>
                  <a:lnTo>
                    <a:pt x="3708" y="21691"/>
                  </a:lnTo>
                  <a:lnTo>
                    <a:pt x="12700" y="25400"/>
                  </a:lnTo>
                  <a:lnTo>
                    <a:pt x="21678" y="21691"/>
                  </a:lnTo>
                  <a:lnTo>
                    <a:pt x="25400" y="12700"/>
                  </a:lnTo>
                  <a:close/>
                </a:path>
              </a:pathLst>
            </a:custGeom>
            <a:solidFill>
              <a:srgbClr val="A7A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2">
              <a:extLst>
                <a:ext uri="{FF2B5EF4-FFF2-40B4-BE49-F238E27FC236}">
                  <a16:creationId xmlns:a16="http://schemas.microsoft.com/office/drawing/2014/main" id="{E8602AA9-92C9-2BAA-A3CC-9EE71D8829B6}"/>
                </a:ext>
              </a:extLst>
            </p:cNvPr>
            <p:cNvSpPr/>
            <p:nvPr/>
          </p:nvSpPr>
          <p:spPr>
            <a:xfrm>
              <a:off x="5156505" y="2997404"/>
              <a:ext cx="125730" cy="121920"/>
            </a:xfrm>
            <a:custGeom>
              <a:avLst/>
              <a:gdLst/>
              <a:ahLst/>
              <a:cxnLst/>
              <a:rect l="l" t="t" r="r" b="b"/>
              <a:pathLst>
                <a:path w="125729" h="121919">
                  <a:moveTo>
                    <a:pt x="0" y="0"/>
                  </a:moveTo>
                  <a:lnTo>
                    <a:pt x="125526" y="121615"/>
                  </a:lnTo>
                </a:path>
              </a:pathLst>
            </a:custGeom>
            <a:ln w="25400">
              <a:solidFill>
                <a:srgbClr val="A7A9AC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3">
              <a:extLst>
                <a:ext uri="{FF2B5EF4-FFF2-40B4-BE49-F238E27FC236}">
                  <a16:creationId xmlns:a16="http://schemas.microsoft.com/office/drawing/2014/main" id="{8CBFFDF8-3C45-A93C-7A88-BE0F3242A6F7}"/>
                </a:ext>
              </a:extLst>
            </p:cNvPr>
            <p:cNvSpPr/>
            <p:nvPr/>
          </p:nvSpPr>
          <p:spPr>
            <a:xfrm>
              <a:off x="5299964" y="3187597"/>
              <a:ext cx="0" cy="2740025"/>
            </a:xfrm>
            <a:custGeom>
              <a:avLst/>
              <a:gdLst/>
              <a:ahLst/>
              <a:cxnLst/>
              <a:rect l="l" t="t" r="r" b="b"/>
              <a:pathLst>
                <a:path h="2740025">
                  <a:moveTo>
                    <a:pt x="0" y="0"/>
                  </a:moveTo>
                  <a:lnTo>
                    <a:pt x="0" y="2739542"/>
                  </a:lnTo>
                </a:path>
              </a:pathLst>
            </a:custGeom>
            <a:ln w="25400">
              <a:solidFill>
                <a:srgbClr val="A7A9AC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4">
              <a:extLst>
                <a:ext uri="{FF2B5EF4-FFF2-40B4-BE49-F238E27FC236}">
                  <a16:creationId xmlns:a16="http://schemas.microsoft.com/office/drawing/2014/main" id="{6C2461CE-D2CD-093A-1DBE-7098C131719C}"/>
                </a:ext>
              </a:extLst>
            </p:cNvPr>
            <p:cNvSpPr/>
            <p:nvPr/>
          </p:nvSpPr>
          <p:spPr>
            <a:xfrm>
              <a:off x="5107940" y="2949955"/>
              <a:ext cx="205104" cy="3015615"/>
            </a:xfrm>
            <a:custGeom>
              <a:avLst/>
              <a:gdLst/>
              <a:ahLst/>
              <a:cxnLst/>
              <a:rect l="l" t="t" r="r" b="b"/>
              <a:pathLst>
                <a:path w="205104" h="3015615">
                  <a:moveTo>
                    <a:pt x="25400" y="12700"/>
                  </a:moveTo>
                  <a:lnTo>
                    <a:pt x="21678" y="3721"/>
                  </a:lnTo>
                  <a:lnTo>
                    <a:pt x="12700" y="0"/>
                  </a:lnTo>
                  <a:lnTo>
                    <a:pt x="3708" y="3721"/>
                  </a:lnTo>
                  <a:lnTo>
                    <a:pt x="0" y="12700"/>
                  </a:lnTo>
                  <a:lnTo>
                    <a:pt x="3708" y="21691"/>
                  </a:lnTo>
                  <a:lnTo>
                    <a:pt x="12700" y="25400"/>
                  </a:lnTo>
                  <a:lnTo>
                    <a:pt x="21678" y="21691"/>
                  </a:lnTo>
                  <a:lnTo>
                    <a:pt x="25400" y="12700"/>
                  </a:lnTo>
                  <a:close/>
                </a:path>
                <a:path w="205104" h="3015615">
                  <a:moveTo>
                    <a:pt x="204724" y="3002788"/>
                  </a:moveTo>
                  <a:lnTo>
                    <a:pt x="201002" y="2993809"/>
                  </a:lnTo>
                  <a:lnTo>
                    <a:pt x="192024" y="2990088"/>
                  </a:lnTo>
                  <a:lnTo>
                    <a:pt x="183032" y="2993809"/>
                  </a:lnTo>
                  <a:lnTo>
                    <a:pt x="179324" y="3002788"/>
                  </a:lnTo>
                  <a:lnTo>
                    <a:pt x="183032" y="3011779"/>
                  </a:lnTo>
                  <a:lnTo>
                    <a:pt x="192024" y="3015488"/>
                  </a:lnTo>
                  <a:lnTo>
                    <a:pt x="201002" y="3011779"/>
                  </a:lnTo>
                  <a:lnTo>
                    <a:pt x="204724" y="3002788"/>
                  </a:lnTo>
                  <a:close/>
                </a:path>
                <a:path w="205104" h="3015615">
                  <a:moveTo>
                    <a:pt x="204724" y="186436"/>
                  </a:moveTo>
                  <a:lnTo>
                    <a:pt x="201002" y="177457"/>
                  </a:lnTo>
                  <a:lnTo>
                    <a:pt x="192024" y="173736"/>
                  </a:lnTo>
                  <a:lnTo>
                    <a:pt x="183032" y="177457"/>
                  </a:lnTo>
                  <a:lnTo>
                    <a:pt x="179324" y="186436"/>
                  </a:lnTo>
                  <a:lnTo>
                    <a:pt x="183032" y="195427"/>
                  </a:lnTo>
                  <a:lnTo>
                    <a:pt x="192024" y="199136"/>
                  </a:lnTo>
                  <a:lnTo>
                    <a:pt x="201002" y="195427"/>
                  </a:lnTo>
                  <a:lnTo>
                    <a:pt x="204724" y="186436"/>
                  </a:lnTo>
                  <a:close/>
                </a:path>
              </a:pathLst>
            </a:custGeom>
            <a:solidFill>
              <a:srgbClr val="A7A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5">
              <a:extLst>
                <a:ext uri="{FF2B5EF4-FFF2-40B4-BE49-F238E27FC236}">
                  <a16:creationId xmlns:a16="http://schemas.microsoft.com/office/drawing/2014/main" id="{DD26B4EB-D1F0-B2E7-F6B9-67D6941F0486}"/>
                </a:ext>
              </a:extLst>
            </p:cNvPr>
            <p:cNvSpPr/>
            <p:nvPr/>
          </p:nvSpPr>
          <p:spPr>
            <a:xfrm>
              <a:off x="5381947" y="3136391"/>
              <a:ext cx="2575560" cy="0"/>
            </a:xfrm>
            <a:custGeom>
              <a:avLst/>
              <a:gdLst/>
              <a:ahLst/>
              <a:cxnLst/>
              <a:rect l="l" t="t" r="r" b="b"/>
              <a:pathLst>
                <a:path w="2575559">
                  <a:moveTo>
                    <a:pt x="0" y="0"/>
                  </a:moveTo>
                  <a:lnTo>
                    <a:pt x="2575267" y="0"/>
                  </a:lnTo>
                </a:path>
              </a:pathLst>
            </a:custGeom>
            <a:ln w="25400">
              <a:solidFill>
                <a:srgbClr val="A7A9AC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6">
              <a:extLst>
                <a:ext uri="{FF2B5EF4-FFF2-40B4-BE49-F238E27FC236}">
                  <a16:creationId xmlns:a16="http://schemas.microsoft.com/office/drawing/2014/main" id="{7626880C-894A-9F32-860A-B05D58526A8D}"/>
                </a:ext>
              </a:extLst>
            </p:cNvPr>
            <p:cNvSpPr/>
            <p:nvPr/>
          </p:nvSpPr>
          <p:spPr>
            <a:xfrm>
              <a:off x="7982711" y="1149857"/>
              <a:ext cx="0" cy="1936750"/>
            </a:xfrm>
            <a:custGeom>
              <a:avLst/>
              <a:gdLst/>
              <a:ahLst/>
              <a:cxnLst/>
              <a:rect l="l" t="t" r="r" b="b"/>
              <a:pathLst>
                <a:path h="1936750">
                  <a:moveTo>
                    <a:pt x="0" y="1936242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A7A9AC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87">
              <a:extLst>
                <a:ext uri="{FF2B5EF4-FFF2-40B4-BE49-F238E27FC236}">
                  <a16:creationId xmlns:a16="http://schemas.microsoft.com/office/drawing/2014/main" id="{E7B70A33-A792-6FE5-99C0-76710AD75BFF}"/>
                </a:ext>
              </a:extLst>
            </p:cNvPr>
            <p:cNvSpPr/>
            <p:nvPr/>
          </p:nvSpPr>
          <p:spPr>
            <a:xfrm>
              <a:off x="5318252" y="1112011"/>
              <a:ext cx="2677160" cy="2037080"/>
            </a:xfrm>
            <a:custGeom>
              <a:avLst/>
              <a:gdLst/>
              <a:ahLst/>
              <a:cxnLst/>
              <a:rect l="l" t="t" r="r" b="b"/>
              <a:pathLst>
                <a:path w="2677159" h="2037080">
                  <a:moveTo>
                    <a:pt x="25400" y="2024380"/>
                  </a:moveTo>
                  <a:lnTo>
                    <a:pt x="21678" y="2015401"/>
                  </a:lnTo>
                  <a:lnTo>
                    <a:pt x="12700" y="2011680"/>
                  </a:lnTo>
                  <a:lnTo>
                    <a:pt x="3708" y="2015401"/>
                  </a:lnTo>
                  <a:lnTo>
                    <a:pt x="0" y="2024380"/>
                  </a:lnTo>
                  <a:lnTo>
                    <a:pt x="3708" y="2033371"/>
                  </a:lnTo>
                  <a:lnTo>
                    <a:pt x="12700" y="2037080"/>
                  </a:lnTo>
                  <a:lnTo>
                    <a:pt x="21678" y="2033371"/>
                  </a:lnTo>
                  <a:lnTo>
                    <a:pt x="25400" y="2024380"/>
                  </a:lnTo>
                  <a:close/>
                </a:path>
                <a:path w="2677159" h="2037080">
                  <a:moveTo>
                    <a:pt x="2677160" y="2024380"/>
                  </a:moveTo>
                  <a:lnTo>
                    <a:pt x="2673439" y="2015401"/>
                  </a:lnTo>
                  <a:lnTo>
                    <a:pt x="2664460" y="2011680"/>
                  </a:lnTo>
                  <a:lnTo>
                    <a:pt x="2655468" y="2015401"/>
                  </a:lnTo>
                  <a:lnTo>
                    <a:pt x="2651760" y="2024380"/>
                  </a:lnTo>
                  <a:lnTo>
                    <a:pt x="2655468" y="2033371"/>
                  </a:lnTo>
                  <a:lnTo>
                    <a:pt x="2664460" y="2037080"/>
                  </a:lnTo>
                  <a:lnTo>
                    <a:pt x="2673439" y="2033371"/>
                  </a:lnTo>
                  <a:lnTo>
                    <a:pt x="2677160" y="2024380"/>
                  </a:lnTo>
                  <a:close/>
                </a:path>
                <a:path w="2677159" h="2037080">
                  <a:moveTo>
                    <a:pt x="2677160" y="12700"/>
                  </a:moveTo>
                  <a:lnTo>
                    <a:pt x="2673439" y="3721"/>
                  </a:lnTo>
                  <a:lnTo>
                    <a:pt x="2664460" y="0"/>
                  </a:lnTo>
                  <a:lnTo>
                    <a:pt x="2655468" y="3721"/>
                  </a:lnTo>
                  <a:lnTo>
                    <a:pt x="2651760" y="12700"/>
                  </a:lnTo>
                  <a:lnTo>
                    <a:pt x="2655468" y="21691"/>
                  </a:lnTo>
                  <a:lnTo>
                    <a:pt x="2664460" y="25400"/>
                  </a:lnTo>
                  <a:lnTo>
                    <a:pt x="2673439" y="21691"/>
                  </a:lnTo>
                  <a:lnTo>
                    <a:pt x="2677160" y="12700"/>
                  </a:lnTo>
                  <a:close/>
                </a:path>
              </a:pathLst>
            </a:custGeom>
            <a:solidFill>
              <a:srgbClr val="A7A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88">
              <a:extLst>
                <a:ext uri="{FF2B5EF4-FFF2-40B4-BE49-F238E27FC236}">
                  <a16:creationId xmlns:a16="http://schemas.microsoft.com/office/drawing/2014/main" id="{29B1FE32-2329-D52B-7455-4A7B69B2916E}"/>
                </a:ext>
              </a:extLst>
            </p:cNvPr>
            <p:cNvSpPr/>
            <p:nvPr/>
          </p:nvSpPr>
          <p:spPr>
            <a:xfrm>
              <a:off x="5381875" y="4599430"/>
              <a:ext cx="2877185" cy="0"/>
            </a:xfrm>
            <a:custGeom>
              <a:avLst/>
              <a:gdLst/>
              <a:ahLst/>
              <a:cxnLst/>
              <a:rect l="l" t="t" r="r" b="b"/>
              <a:pathLst>
                <a:path w="2877184">
                  <a:moveTo>
                    <a:pt x="0" y="0"/>
                  </a:moveTo>
                  <a:lnTo>
                    <a:pt x="2877134" y="0"/>
                  </a:lnTo>
                </a:path>
              </a:pathLst>
            </a:custGeom>
            <a:ln w="25400">
              <a:solidFill>
                <a:srgbClr val="A7A9AC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89">
              <a:extLst>
                <a:ext uri="{FF2B5EF4-FFF2-40B4-BE49-F238E27FC236}">
                  <a16:creationId xmlns:a16="http://schemas.microsoft.com/office/drawing/2014/main" id="{039D6CAB-657A-536F-E83E-7F55B387587B}"/>
                </a:ext>
              </a:extLst>
            </p:cNvPr>
            <p:cNvSpPr/>
            <p:nvPr/>
          </p:nvSpPr>
          <p:spPr>
            <a:xfrm>
              <a:off x="8284464" y="3290086"/>
              <a:ext cx="0" cy="1258570"/>
            </a:xfrm>
            <a:custGeom>
              <a:avLst/>
              <a:gdLst/>
              <a:ahLst/>
              <a:cxnLst/>
              <a:rect l="l" t="t" r="r" b="b"/>
              <a:pathLst>
                <a:path h="1258570">
                  <a:moveTo>
                    <a:pt x="0" y="1257998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A7A9AC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0">
              <a:extLst>
                <a:ext uri="{FF2B5EF4-FFF2-40B4-BE49-F238E27FC236}">
                  <a16:creationId xmlns:a16="http://schemas.microsoft.com/office/drawing/2014/main" id="{9AFE5342-CEFC-401E-4EA8-467FBFA90B9A}"/>
                </a:ext>
              </a:extLst>
            </p:cNvPr>
            <p:cNvSpPr/>
            <p:nvPr/>
          </p:nvSpPr>
          <p:spPr>
            <a:xfrm>
              <a:off x="8049767" y="3155441"/>
              <a:ext cx="192405" cy="89535"/>
            </a:xfrm>
            <a:custGeom>
              <a:avLst/>
              <a:gdLst/>
              <a:ahLst/>
              <a:cxnLst/>
              <a:rect l="l" t="t" r="r" b="b"/>
              <a:pathLst>
                <a:path w="192404" h="89535">
                  <a:moveTo>
                    <a:pt x="192024" y="89153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A7A9AC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1">
              <a:extLst>
                <a:ext uri="{FF2B5EF4-FFF2-40B4-BE49-F238E27FC236}">
                  <a16:creationId xmlns:a16="http://schemas.microsoft.com/office/drawing/2014/main" id="{F0653F66-081D-B91D-3378-12B1D24708A8}"/>
                </a:ext>
              </a:extLst>
            </p:cNvPr>
            <p:cNvSpPr/>
            <p:nvPr/>
          </p:nvSpPr>
          <p:spPr>
            <a:xfrm>
              <a:off x="5318252" y="3132835"/>
              <a:ext cx="2979420" cy="1479550"/>
            </a:xfrm>
            <a:custGeom>
              <a:avLst/>
              <a:gdLst/>
              <a:ahLst/>
              <a:cxnLst/>
              <a:rect l="l" t="t" r="r" b="b"/>
              <a:pathLst>
                <a:path w="2979420" h="1479550">
                  <a:moveTo>
                    <a:pt x="25400" y="1466596"/>
                  </a:moveTo>
                  <a:lnTo>
                    <a:pt x="21678" y="1457617"/>
                  </a:lnTo>
                  <a:lnTo>
                    <a:pt x="12700" y="1453896"/>
                  </a:lnTo>
                  <a:lnTo>
                    <a:pt x="3708" y="1457617"/>
                  </a:lnTo>
                  <a:lnTo>
                    <a:pt x="0" y="1466596"/>
                  </a:lnTo>
                  <a:lnTo>
                    <a:pt x="3708" y="1475587"/>
                  </a:lnTo>
                  <a:lnTo>
                    <a:pt x="12700" y="1479296"/>
                  </a:lnTo>
                  <a:lnTo>
                    <a:pt x="21678" y="1475587"/>
                  </a:lnTo>
                  <a:lnTo>
                    <a:pt x="25400" y="1466596"/>
                  </a:lnTo>
                  <a:close/>
                </a:path>
                <a:path w="2979420" h="1479550">
                  <a:moveTo>
                    <a:pt x="2722880" y="12700"/>
                  </a:moveTo>
                  <a:lnTo>
                    <a:pt x="2719159" y="3721"/>
                  </a:lnTo>
                  <a:lnTo>
                    <a:pt x="2710180" y="0"/>
                  </a:lnTo>
                  <a:lnTo>
                    <a:pt x="2701188" y="3721"/>
                  </a:lnTo>
                  <a:lnTo>
                    <a:pt x="2697480" y="12700"/>
                  </a:lnTo>
                  <a:lnTo>
                    <a:pt x="2701188" y="21691"/>
                  </a:lnTo>
                  <a:lnTo>
                    <a:pt x="2710180" y="25400"/>
                  </a:lnTo>
                  <a:lnTo>
                    <a:pt x="2719159" y="21691"/>
                  </a:lnTo>
                  <a:lnTo>
                    <a:pt x="2722880" y="12700"/>
                  </a:lnTo>
                  <a:close/>
                </a:path>
                <a:path w="2979420" h="1479550">
                  <a:moveTo>
                    <a:pt x="2978912" y="1466596"/>
                  </a:moveTo>
                  <a:lnTo>
                    <a:pt x="2975191" y="1457617"/>
                  </a:lnTo>
                  <a:lnTo>
                    <a:pt x="2966212" y="1453896"/>
                  </a:lnTo>
                  <a:lnTo>
                    <a:pt x="2957220" y="1457617"/>
                  </a:lnTo>
                  <a:lnTo>
                    <a:pt x="2953512" y="1466596"/>
                  </a:lnTo>
                  <a:lnTo>
                    <a:pt x="2957220" y="1475587"/>
                  </a:lnTo>
                  <a:lnTo>
                    <a:pt x="2966212" y="1479296"/>
                  </a:lnTo>
                  <a:lnTo>
                    <a:pt x="2975191" y="1475587"/>
                  </a:lnTo>
                  <a:lnTo>
                    <a:pt x="2978912" y="1466596"/>
                  </a:lnTo>
                  <a:close/>
                </a:path>
                <a:path w="2979420" h="1479550">
                  <a:moveTo>
                    <a:pt x="2978912" y="131572"/>
                  </a:moveTo>
                  <a:lnTo>
                    <a:pt x="2975191" y="122593"/>
                  </a:lnTo>
                  <a:lnTo>
                    <a:pt x="2966212" y="118872"/>
                  </a:lnTo>
                  <a:lnTo>
                    <a:pt x="2957220" y="122593"/>
                  </a:lnTo>
                  <a:lnTo>
                    <a:pt x="2953512" y="131572"/>
                  </a:lnTo>
                  <a:lnTo>
                    <a:pt x="2957220" y="140563"/>
                  </a:lnTo>
                  <a:lnTo>
                    <a:pt x="2966212" y="144272"/>
                  </a:lnTo>
                  <a:lnTo>
                    <a:pt x="2975191" y="140563"/>
                  </a:lnTo>
                  <a:lnTo>
                    <a:pt x="2978912" y="131572"/>
                  </a:lnTo>
                  <a:close/>
                </a:path>
              </a:pathLst>
            </a:custGeom>
            <a:solidFill>
              <a:srgbClr val="A7A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2">
              <a:extLst>
                <a:ext uri="{FF2B5EF4-FFF2-40B4-BE49-F238E27FC236}">
                  <a16:creationId xmlns:a16="http://schemas.microsoft.com/office/drawing/2014/main" id="{4945EFAC-9A71-B8C6-2EBE-995F66B03DE6}"/>
                </a:ext>
              </a:extLst>
            </p:cNvPr>
            <p:cNvSpPr/>
            <p:nvPr/>
          </p:nvSpPr>
          <p:spPr>
            <a:xfrm>
              <a:off x="8087998" y="2628900"/>
              <a:ext cx="1689735" cy="0"/>
            </a:xfrm>
            <a:custGeom>
              <a:avLst/>
              <a:gdLst/>
              <a:ahLst/>
              <a:cxnLst/>
              <a:rect l="l" t="t" r="r" b="b"/>
              <a:pathLst>
                <a:path w="1689734">
                  <a:moveTo>
                    <a:pt x="0" y="0"/>
                  </a:moveTo>
                  <a:lnTo>
                    <a:pt x="1689163" y="0"/>
                  </a:lnTo>
                </a:path>
              </a:pathLst>
            </a:custGeom>
            <a:ln w="25400">
              <a:solidFill>
                <a:srgbClr val="A7A9AC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3">
              <a:extLst>
                <a:ext uri="{FF2B5EF4-FFF2-40B4-BE49-F238E27FC236}">
                  <a16:creationId xmlns:a16="http://schemas.microsoft.com/office/drawing/2014/main" id="{CCD6B625-3382-06FB-7144-A15CEB66A9F2}"/>
                </a:ext>
              </a:extLst>
            </p:cNvPr>
            <p:cNvSpPr/>
            <p:nvPr/>
          </p:nvSpPr>
          <p:spPr>
            <a:xfrm>
              <a:off x="8024876" y="2616199"/>
              <a:ext cx="1790700" cy="25400"/>
            </a:xfrm>
            <a:custGeom>
              <a:avLst/>
              <a:gdLst/>
              <a:ahLst/>
              <a:cxnLst/>
              <a:rect l="l" t="t" r="r" b="b"/>
              <a:pathLst>
                <a:path w="1790700" h="25400">
                  <a:moveTo>
                    <a:pt x="25400" y="12700"/>
                  </a:moveTo>
                  <a:lnTo>
                    <a:pt x="21678" y="3721"/>
                  </a:lnTo>
                  <a:lnTo>
                    <a:pt x="12700" y="0"/>
                  </a:lnTo>
                  <a:lnTo>
                    <a:pt x="3708" y="3721"/>
                  </a:lnTo>
                  <a:lnTo>
                    <a:pt x="0" y="12700"/>
                  </a:lnTo>
                  <a:lnTo>
                    <a:pt x="3708" y="21691"/>
                  </a:lnTo>
                  <a:lnTo>
                    <a:pt x="12700" y="25400"/>
                  </a:lnTo>
                  <a:lnTo>
                    <a:pt x="21678" y="21691"/>
                  </a:lnTo>
                  <a:lnTo>
                    <a:pt x="25400" y="12700"/>
                  </a:lnTo>
                  <a:close/>
                </a:path>
                <a:path w="1790700" h="25400">
                  <a:moveTo>
                    <a:pt x="1790192" y="12700"/>
                  </a:moveTo>
                  <a:lnTo>
                    <a:pt x="1786470" y="3721"/>
                  </a:lnTo>
                  <a:lnTo>
                    <a:pt x="1777492" y="0"/>
                  </a:lnTo>
                  <a:lnTo>
                    <a:pt x="1768500" y="3721"/>
                  </a:lnTo>
                  <a:lnTo>
                    <a:pt x="1764792" y="12700"/>
                  </a:lnTo>
                  <a:lnTo>
                    <a:pt x="1768500" y="21691"/>
                  </a:lnTo>
                  <a:lnTo>
                    <a:pt x="1777492" y="25400"/>
                  </a:lnTo>
                  <a:lnTo>
                    <a:pt x="1786470" y="21691"/>
                  </a:lnTo>
                  <a:lnTo>
                    <a:pt x="1790192" y="12700"/>
                  </a:lnTo>
                  <a:close/>
                </a:path>
              </a:pathLst>
            </a:custGeom>
            <a:solidFill>
              <a:srgbClr val="A7A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4">
              <a:extLst>
                <a:ext uri="{FF2B5EF4-FFF2-40B4-BE49-F238E27FC236}">
                  <a16:creationId xmlns:a16="http://schemas.microsoft.com/office/drawing/2014/main" id="{9DC227C6-A653-B5A7-25DF-DD5BC8E5AB01}"/>
                </a:ext>
              </a:extLst>
            </p:cNvPr>
            <p:cNvSpPr/>
            <p:nvPr/>
          </p:nvSpPr>
          <p:spPr>
            <a:xfrm>
              <a:off x="8275320" y="4704078"/>
              <a:ext cx="0" cy="373380"/>
            </a:xfrm>
            <a:custGeom>
              <a:avLst/>
              <a:gdLst/>
              <a:ahLst/>
              <a:cxnLst/>
              <a:rect l="l" t="t" r="r" b="b"/>
              <a:pathLst>
                <a:path h="373379">
                  <a:moveTo>
                    <a:pt x="0" y="0"/>
                  </a:moveTo>
                  <a:lnTo>
                    <a:pt x="0" y="373380"/>
                  </a:lnTo>
                </a:path>
              </a:pathLst>
            </a:custGeom>
            <a:ln w="25400">
              <a:solidFill>
                <a:srgbClr val="A7A9AC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5">
              <a:extLst>
                <a:ext uri="{FF2B5EF4-FFF2-40B4-BE49-F238E27FC236}">
                  <a16:creationId xmlns:a16="http://schemas.microsoft.com/office/drawing/2014/main" id="{93664DA9-B950-5A4A-1276-6CD31B56DC0A}"/>
                </a:ext>
              </a:extLst>
            </p:cNvPr>
            <p:cNvSpPr/>
            <p:nvPr/>
          </p:nvSpPr>
          <p:spPr>
            <a:xfrm>
              <a:off x="8326814" y="5102352"/>
              <a:ext cx="1468120" cy="0"/>
            </a:xfrm>
            <a:custGeom>
              <a:avLst/>
              <a:gdLst/>
              <a:ahLst/>
              <a:cxnLst/>
              <a:rect l="l" t="t" r="r" b="b"/>
              <a:pathLst>
                <a:path w="1468120">
                  <a:moveTo>
                    <a:pt x="0" y="0"/>
                  </a:moveTo>
                  <a:lnTo>
                    <a:pt x="1467586" y="0"/>
                  </a:lnTo>
                </a:path>
              </a:pathLst>
            </a:custGeom>
            <a:ln w="25400">
              <a:solidFill>
                <a:srgbClr val="A7A9AC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6">
              <a:extLst>
                <a:ext uri="{FF2B5EF4-FFF2-40B4-BE49-F238E27FC236}">
                  <a16:creationId xmlns:a16="http://schemas.microsoft.com/office/drawing/2014/main" id="{317E918B-D9BC-30C0-0BA0-7C7846D241A6}"/>
                </a:ext>
              </a:extLst>
            </p:cNvPr>
            <p:cNvSpPr/>
            <p:nvPr/>
          </p:nvSpPr>
          <p:spPr>
            <a:xfrm>
              <a:off x="8262620" y="4641595"/>
              <a:ext cx="1570355" cy="473709"/>
            </a:xfrm>
            <a:custGeom>
              <a:avLst/>
              <a:gdLst/>
              <a:ahLst/>
              <a:cxnLst/>
              <a:rect l="l" t="t" r="r" b="b"/>
              <a:pathLst>
                <a:path w="1570354" h="473710">
                  <a:moveTo>
                    <a:pt x="25400" y="460756"/>
                  </a:moveTo>
                  <a:lnTo>
                    <a:pt x="21678" y="451777"/>
                  </a:lnTo>
                  <a:lnTo>
                    <a:pt x="12700" y="448056"/>
                  </a:lnTo>
                  <a:lnTo>
                    <a:pt x="3708" y="451777"/>
                  </a:lnTo>
                  <a:lnTo>
                    <a:pt x="0" y="460756"/>
                  </a:lnTo>
                  <a:lnTo>
                    <a:pt x="3708" y="469747"/>
                  </a:lnTo>
                  <a:lnTo>
                    <a:pt x="12700" y="473456"/>
                  </a:lnTo>
                  <a:lnTo>
                    <a:pt x="21678" y="469747"/>
                  </a:lnTo>
                  <a:lnTo>
                    <a:pt x="25400" y="460756"/>
                  </a:lnTo>
                  <a:close/>
                </a:path>
                <a:path w="1570354" h="473710">
                  <a:moveTo>
                    <a:pt x="25400" y="12700"/>
                  </a:moveTo>
                  <a:lnTo>
                    <a:pt x="21678" y="3721"/>
                  </a:lnTo>
                  <a:lnTo>
                    <a:pt x="12700" y="0"/>
                  </a:lnTo>
                  <a:lnTo>
                    <a:pt x="3708" y="3721"/>
                  </a:lnTo>
                  <a:lnTo>
                    <a:pt x="0" y="12700"/>
                  </a:lnTo>
                  <a:lnTo>
                    <a:pt x="3708" y="21691"/>
                  </a:lnTo>
                  <a:lnTo>
                    <a:pt x="12700" y="25400"/>
                  </a:lnTo>
                  <a:lnTo>
                    <a:pt x="21678" y="21691"/>
                  </a:lnTo>
                  <a:lnTo>
                    <a:pt x="25400" y="12700"/>
                  </a:lnTo>
                  <a:close/>
                </a:path>
                <a:path w="1570354" h="473710">
                  <a:moveTo>
                    <a:pt x="1570228" y="460756"/>
                  </a:moveTo>
                  <a:lnTo>
                    <a:pt x="1566506" y="451777"/>
                  </a:lnTo>
                  <a:lnTo>
                    <a:pt x="1557528" y="448056"/>
                  </a:lnTo>
                  <a:lnTo>
                    <a:pt x="1548536" y="451777"/>
                  </a:lnTo>
                  <a:lnTo>
                    <a:pt x="1544828" y="460756"/>
                  </a:lnTo>
                  <a:lnTo>
                    <a:pt x="1548536" y="469747"/>
                  </a:lnTo>
                  <a:lnTo>
                    <a:pt x="1557528" y="473456"/>
                  </a:lnTo>
                  <a:lnTo>
                    <a:pt x="1566506" y="469747"/>
                  </a:lnTo>
                  <a:lnTo>
                    <a:pt x="1570228" y="460756"/>
                  </a:lnTo>
                  <a:close/>
                </a:path>
              </a:pathLst>
            </a:custGeom>
            <a:solidFill>
              <a:srgbClr val="A7A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97">
              <a:extLst>
                <a:ext uri="{FF2B5EF4-FFF2-40B4-BE49-F238E27FC236}">
                  <a16:creationId xmlns:a16="http://schemas.microsoft.com/office/drawing/2014/main" id="{BFD7D058-795F-B429-EA2B-DF3D6B5EE210}"/>
                </a:ext>
              </a:extLst>
            </p:cNvPr>
            <p:cNvSpPr/>
            <p:nvPr/>
          </p:nvSpPr>
          <p:spPr>
            <a:xfrm>
              <a:off x="7893050" y="5165344"/>
              <a:ext cx="300990" cy="266700"/>
            </a:xfrm>
            <a:custGeom>
              <a:avLst/>
              <a:gdLst/>
              <a:ahLst/>
              <a:cxnLst/>
              <a:rect l="l" t="t" r="r" b="b"/>
              <a:pathLst>
                <a:path w="300990" h="266700">
                  <a:moveTo>
                    <a:pt x="300990" y="0"/>
                  </a:moveTo>
                  <a:lnTo>
                    <a:pt x="0" y="266699"/>
                  </a:lnTo>
                </a:path>
              </a:pathLst>
            </a:custGeom>
            <a:ln w="25400">
              <a:solidFill>
                <a:srgbClr val="A7A9AC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98">
              <a:extLst>
                <a:ext uri="{FF2B5EF4-FFF2-40B4-BE49-F238E27FC236}">
                  <a16:creationId xmlns:a16="http://schemas.microsoft.com/office/drawing/2014/main" id="{12AE380E-9242-3C80-90FA-7061563F9F72}"/>
                </a:ext>
              </a:extLst>
            </p:cNvPr>
            <p:cNvSpPr/>
            <p:nvPr/>
          </p:nvSpPr>
          <p:spPr>
            <a:xfrm>
              <a:off x="7872984" y="5500451"/>
              <a:ext cx="0" cy="2000250"/>
            </a:xfrm>
            <a:custGeom>
              <a:avLst/>
              <a:gdLst/>
              <a:ahLst/>
              <a:cxnLst/>
              <a:rect l="l" t="t" r="r" b="b"/>
              <a:pathLst>
                <a:path h="2000250">
                  <a:moveTo>
                    <a:pt x="0" y="0"/>
                  </a:moveTo>
                  <a:lnTo>
                    <a:pt x="0" y="1999742"/>
                  </a:lnTo>
                </a:path>
              </a:pathLst>
            </a:custGeom>
            <a:ln w="25400">
              <a:solidFill>
                <a:srgbClr val="A7A9AC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99">
              <a:extLst>
                <a:ext uri="{FF2B5EF4-FFF2-40B4-BE49-F238E27FC236}">
                  <a16:creationId xmlns:a16="http://schemas.microsoft.com/office/drawing/2014/main" id="{CE6CC3E6-F7FB-D8A0-5B0C-D7343AE008F4}"/>
                </a:ext>
              </a:extLst>
            </p:cNvPr>
            <p:cNvSpPr/>
            <p:nvPr/>
          </p:nvSpPr>
          <p:spPr>
            <a:xfrm>
              <a:off x="7860284" y="5117083"/>
              <a:ext cx="386715" cy="2421255"/>
            </a:xfrm>
            <a:custGeom>
              <a:avLst/>
              <a:gdLst/>
              <a:ahLst/>
              <a:cxnLst/>
              <a:rect l="l" t="t" r="r" b="b"/>
              <a:pathLst>
                <a:path w="386715" h="2421254">
                  <a:moveTo>
                    <a:pt x="25400" y="2408428"/>
                  </a:moveTo>
                  <a:lnTo>
                    <a:pt x="21678" y="2399449"/>
                  </a:lnTo>
                  <a:lnTo>
                    <a:pt x="12700" y="2395728"/>
                  </a:lnTo>
                  <a:lnTo>
                    <a:pt x="3708" y="2399449"/>
                  </a:lnTo>
                  <a:lnTo>
                    <a:pt x="0" y="2408428"/>
                  </a:lnTo>
                  <a:lnTo>
                    <a:pt x="3708" y="2417419"/>
                  </a:lnTo>
                  <a:lnTo>
                    <a:pt x="12700" y="2421128"/>
                  </a:lnTo>
                  <a:lnTo>
                    <a:pt x="21678" y="2417419"/>
                  </a:lnTo>
                  <a:lnTo>
                    <a:pt x="25400" y="2408428"/>
                  </a:lnTo>
                  <a:close/>
                </a:path>
                <a:path w="386715" h="2421254">
                  <a:moveTo>
                    <a:pt x="25400" y="332740"/>
                  </a:moveTo>
                  <a:lnTo>
                    <a:pt x="21678" y="323761"/>
                  </a:lnTo>
                  <a:lnTo>
                    <a:pt x="12700" y="320040"/>
                  </a:lnTo>
                  <a:lnTo>
                    <a:pt x="3708" y="323761"/>
                  </a:lnTo>
                  <a:lnTo>
                    <a:pt x="0" y="332740"/>
                  </a:lnTo>
                  <a:lnTo>
                    <a:pt x="3708" y="341731"/>
                  </a:lnTo>
                  <a:lnTo>
                    <a:pt x="12700" y="345440"/>
                  </a:lnTo>
                  <a:lnTo>
                    <a:pt x="21678" y="341731"/>
                  </a:lnTo>
                  <a:lnTo>
                    <a:pt x="25400" y="332740"/>
                  </a:lnTo>
                  <a:close/>
                </a:path>
                <a:path w="386715" h="2421254">
                  <a:moveTo>
                    <a:pt x="386588" y="12700"/>
                  </a:moveTo>
                  <a:lnTo>
                    <a:pt x="382866" y="3721"/>
                  </a:lnTo>
                  <a:lnTo>
                    <a:pt x="373888" y="0"/>
                  </a:lnTo>
                  <a:lnTo>
                    <a:pt x="364896" y="3721"/>
                  </a:lnTo>
                  <a:lnTo>
                    <a:pt x="361188" y="12700"/>
                  </a:lnTo>
                  <a:lnTo>
                    <a:pt x="364896" y="21691"/>
                  </a:lnTo>
                  <a:lnTo>
                    <a:pt x="373888" y="25400"/>
                  </a:lnTo>
                  <a:lnTo>
                    <a:pt x="382866" y="21691"/>
                  </a:lnTo>
                  <a:lnTo>
                    <a:pt x="386588" y="12700"/>
                  </a:lnTo>
                  <a:close/>
                </a:path>
              </a:pathLst>
            </a:custGeom>
            <a:solidFill>
              <a:srgbClr val="A7A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" name="object 100">
            <a:extLst>
              <a:ext uri="{FF2B5EF4-FFF2-40B4-BE49-F238E27FC236}">
                <a16:creationId xmlns:a16="http://schemas.microsoft.com/office/drawing/2014/main" id="{EB31D7AB-A4ED-C1B2-A394-818418B2695F}"/>
              </a:ext>
            </a:extLst>
          </p:cNvPr>
          <p:cNvSpPr txBox="1"/>
          <p:nvPr/>
        </p:nvSpPr>
        <p:spPr>
          <a:xfrm>
            <a:off x="7569229" y="3835623"/>
            <a:ext cx="1474737" cy="8597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algn="ctr">
              <a:lnSpc>
                <a:spcPct val="100000"/>
              </a:lnSpc>
              <a:spcBef>
                <a:spcPts val="100"/>
              </a:spcBef>
            </a:pPr>
            <a:r>
              <a:rPr sz="2000" b="1" spc="-50" dirty="0">
                <a:solidFill>
                  <a:srgbClr val="004D43"/>
                </a:solidFill>
                <a:latin typeface="Arial"/>
                <a:cs typeface="Arial"/>
              </a:rPr>
              <a:t>1</a:t>
            </a:r>
            <a:endParaRPr sz="2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1100" b="1" spc="-10" dirty="0">
                <a:solidFill>
                  <a:srgbClr val="004D43"/>
                </a:solidFill>
                <a:latin typeface="Arial"/>
                <a:cs typeface="Arial"/>
              </a:rPr>
              <a:t>VISIT</a:t>
            </a:r>
            <a:r>
              <a:rPr sz="1100" b="1" spc="-80" dirty="0">
                <a:solidFill>
                  <a:srgbClr val="004D43"/>
                </a:solidFill>
                <a:latin typeface="Arial"/>
                <a:cs typeface="Arial"/>
              </a:rPr>
              <a:t> PER</a:t>
            </a:r>
            <a:r>
              <a:rPr sz="1100" b="1" spc="-40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004D43"/>
                </a:solidFill>
                <a:latin typeface="Arial"/>
                <a:cs typeface="Arial"/>
              </a:rPr>
              <a:t>QUARTER</a:t>
            </a:r>
            <a:endParaRPr sz="1100" dirty="0">
              <a:latin typeface="Arial"/>
              <a:cs typeface="Arial"/>
            </a:endParaRPr>
          </a:p>
          <a:p>
            <a:pPr marL="12700" marR="5080" algn="ctr">
              <a:lnSpc>
                <a:spcPct val="113700"/>
              </a:lnSpc>
            </a:pPr>
            <a:r>
              <a:rPr sz="1100" b="1" dirty="0">
                <a:solidFill>
                  <a:srgbClr val="004D43"/>
                </a:solidFill>
                <a:latin typeface="Arial"/>
                <a:cs typeface="Arial"/>
              </a:rPr>
              <a:t>FROM</a:t>
            </a:r>
            <a:r>
              <a:rPr sz="1100" b="1" spc="-35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004D43"/>
                </a:solidFill>
                <a:latin typeface="Arial"/>
                <a:cs typeface="Arial"/>
              </a:rPr>
              <a:t>CORPORATE </a:t>
            </a:r>
            <a:r>
              <a:rPr sz="1100" b="1" spc="-85" dirty="0">
                <a:solidFill>
                  <a:srgbClr val="004D43"/>
                </a:solidFill>
                <a:latin typeface="Arial"/>
                <a:cs typeface="Arial"/>
              </a:rPr>
              <a:t>LEADERS</a:t>
            </a:r>
            <a:r>
              <a:rPr sz="1100" b="1" spc="-50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4D43"/>
                </a:solidFill>
                <a:latin typeface="Arial"/>
                <a:cs typeface="Arial"/>
              </a:rPr>
              <a:t>TO</a:t>
            </a:r>
            <a:r>
              <a:rPr sz="1100" b="1" spc="-10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004D43"/>
                </a:solidFill>
                <a:latin typeface="Arial"/>
                <a:cs typeface="Arial"/>
              </a:rPr>
              <a:t>CAMPUS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04" name="object 101">
            <a:extLst>
              <a:ext uri="{FF2B5EF4-FFF2-40B4-BE49-F238E27FC236}">
                <a16:creationId xmlns:a16="http://schemas.microsoft.com/office/drawing/2014/main" id="{6FF98B75-950D-CA28-163B-960247BA2CE4}"/>
              </a:ext>
            </a:extLst>
          </p:cNvPr>
          <p:cNvSpPr/>
          <p:nvPr/>
        </p:nvSpPr>
        <p:spPr>
          <a:xfrm>
            <a:off x="6238212" y="4416181"/>
            <a:ext cx="1741679" cy="1301343"/>
          </a:xfrm>
          <a:custGeom>
            <a:avLst/>
            <a:gdLst/>
            <a:ahLst/>
            <a:cxnLst/>
            <a:rect l="l" t="t" r="r" b="b"/>
            <a:pathLst>
              <a:path w="1890395" h="1661160">
                <a:moveTo>
                  <a:pt x="1275511" y="26238"/>
                </a:moveTo>
                <a:lnTo>
                  <a:pt x="1232319" y="7632"/>
                </a:lnTo>
                <a:lnTo>
                  <a:pt x="1215440" y="6654"/>
                </a:lnTo>
                <a:lnTo>
                  <a:pt x="1198181" y="8051"/>
                </a:lnTo>
                <a:lnTo>
                  <a:pt x="1179055" y="11798"/>
                </a:lnTo>
                <a:lnTo>
                  <a:pt x="1160360" y="17068"/>
                </a:lnTo>
                <a:lnTo>
                  <a:pt x="1123543" y="29540"/>
                </a:lnTo>
                <a:lnTo>
                  <a:pt x="1093508" y="38176"/>
                </a:lnTo>
                <a:lnTo>
                  <a:pt x="1063358" y="42011"/>
                </a:lnTo>
                <a:lnTo>
                  <a:pt x="1032891" y="38379"/>
                </a:lnTo>
                <a:lnTo>
                  <a:pt x="1001877" y="24587"/>
                </a:lnTo>
                <a:lnTo>
                  <a:pt x="1001737" y="199047"/>
                </a:lnTo>
                <a:lnTo>
                  <a:pt x="1007376" y="201510"/>
                </a:lnTo>
                <a:lnTo>
                  <a:pt x="1012583" y="204266"/>
                </a:lnTo>
                <a:lnTo>
                  <a:pt x="1032116" y="212128"/>
                </a:lnTo>
                <a:lnTo>
                  <a:pt x="1052093" y="215646"/>
                </a:lnTo>
                <a:lnTo>
                  <a:pt x="1072362" y="215265"/>
                </a:lnTo>
                <a:lnTo>
                  <a:pt x="1092771" y="211442"/>
                </a:lnTo>
                <a:lnTo>
                  <a:pt x="1114018" y="205422"/>
                </a:lnTo>
                <a:lnTo>
                  <a:pt x="1156246" y="192290"/>
                </a:lnTo>
                <a:lnTo>
                  <a:pt x="1177417" y="185966"/>
                </a:lnTo>
                <a:lnTo>
                  <a:pt x="1199642" y="181102"/>
                </a:lnTo>
                <a:lnTo>
                  <a:pt x="1221701" y="179832"/>
                </a:lnTo>
                <a:lnTo>
                  <a:pt x="1243457" y="183134"/>
                </a:lnTo>
                <a:lnTo>
                  <a:pt x="1264754" y="191985"/>
                </a:lnTo>
                <a:lnTo>
                  <a:pt x="1275130" y="197878"/>
                </a:lnTo>
                <a:lnTo>
                  <a:pt x="1275321" y="192087"/>
                </a:lnTo>
                <a:lnTo>
                  <a:pt x="1275511" y="26238"/>
                </a:lnTo>
                <a:close/>
              </a:path>
              <a:path w="1890395" h="1661160">
                <a:moveTo>
                  <a:pt x="1890255" y="852995"/>
                </a:moveTo>
                <a:lnTo>
                  <a:pt x="1889353" y="844105"/>
                </a:lnTo>
                <a:lnTo>
                  <a:pt x="1886153" y="837755"/>
                </a:lnTo>
                <a:lnTo>
                  <a:pt x="1880120" y="835215"/>
                </a:lnTo>
                <a:lnTo>
                  <a:pt x="1870697" y="833945"/>
                </a:lnTo>
                <a:lnTo>
                  <a:pt x="1706219" y="833945"/>
                </a:lnTo>
                <a:lnTo>
                  <a:pt x="1706219" y="1286065"/>
                </a:lnTo>
                <a:lnTo>
                  <a:pt x="1706118" y="1294955"/>
                </a:lnTo>
                <a:lnTo>
                  <a:pt x="1706029" y="1306385"/>
                </a:lnTo>
                <a:lnTo>
                  <a:pt x="1705927" y="1372425"/>
                </a:lnTo>
                <a:lnTo>
                  <a:pt x="1706067" y="1391475"/>
                </a:lnTo>
                <a:lnTo>
                  <a:pt x="1706105" y="1396555"/>
                </a:lnTo>
                <a:lnTo>
                  <a:pt x="1706206" y="1406715"/>
                </a:lnTo>
                <a:lnTo>
                  <a:pt x="1703539" y="1409255"/>
                </a:lnTo>
                <a:lnTo>
                  <a:pt x="1579994" y="1409255"/>
                </a:lnTo>
                <a:lnTo>
                  <a:pt x="1577403" y="1405445"/>
                </a:lnTo>
                <a:lnTo>
                  <a:pt x="1577454" y="1287335"/>
                </a:lnTo>
                <a:lnTo>
                  <a:pt x="1580184" y="1284795"/>
                </a:lnTo>
                <a:lnTo>
                  <a:pt x="1702168" y="1284795"/>
                </a:lnTo>
                <a:lnTo>
                  <a:pt x="1706219" y="1286065"/>
                </a:lnTo>
                <a:lnTo>
                  <a:pt x="1706219" y="833945"/>
                </a:lnTo>
                <a:lnTo>
                  <a:pt x="1706181" y="1156525"/>
                </a:lnTo>
                <a:lnTo>
                  <a:pt x="1702638" y="1159065"/>
                </a:lnTo>
                <a:lnTo>
                  <a:pt x="1695069" y="1157795"/>
                </a:lnTo>
                <a:lnTo>
                  <a:pt x="1589747" y="1157795"/>
                </a:lnTo>
                <a:lnTo>
                  <a:pt x="1581848" y="1159065"/>
                </a:lnTo>
                <a:lnTo>
                  <a:pt x="1577416" y="1156525"/>
                </a:lnTo>
                <a:lnTo>
                  <a:pt x="1577543" y="1035875"/>
                </a:lnTo>
                <a:lnTo>
                  <a:pt x="1581238" y="1033335"/>
                </a:lnTo>
                <a:lnTo>
                  <a:pt x="1703832" y="1033335"/>
                </a:lnTo>
                <a:lnTo>
                  <a:pt x="1706067" y="1037145"/>
                </a:lnTo>
                <a:lnTo>
                  <a:pt x="1706181" y="1156525"/>
                </a:lnTo>
                <a:lnTo>
                  <a:pt x="1706181" y="833945"/>
                </a:lnTo>
                <a:lnTo>
                  <a:pt x="1442262" y="833945"/>
                </a:lnTo>
                <a:lnTo>
                  <a:pt x="1442262" y="1287335"/>
                </a:lnTo>
                <a:lnTo>
                  <a:pt x="1442148" y="1294955"/>
                </a:lnTo>
                <a:lnTo>
                  <a:pt x="1442021" y="1306385"/>
                </a:lnTo>
                <a:lnTo>
                  <a:pt x="1441970" y="1311465"/>
                </a:lnTo>
                <a:lnTo>
                  <a:pt x="1441856" y="1372425"/>
                </a:lnTo>
                <a:lnTo>
                  <a:pt x="1442085" y="1391475"/>
                </a:lnTo>
                <a:lnTo>
                  <a:pt x="1442148" y="1396555"/>
                </a:lnTo>
                <a:lnTo>
                  <a:pt x="1442262" y="1406715"/>
                </a:lnTo>
                <a:lnTo>
                  <a:pt x="1439392" y="1409255"/>
                </a:lnTo>
                <a:lnTo>
                  <a:pt x="1317358" y="1409255"/>
                </a:lnTo>
                <a:lnTo>
                  <a:pt x="1313611" y="1406715"/>
                </a:lnTo>
                <a:lnTo>
                  <a:pt x="1313738" y="1397825"/>
                </a:lnTo>
                <a:lnTo>
                  <a:pt x="1313967" y="1372425"/>
                </a:lnTo>
                <a:lnTo>
                  <a:pt x="1313865" y="1311465"/>
                </a:lnTo>
                <a:lnTo>
                  <a:pt x="1313751" y="1297495"/>
                </a:lnTo>
                <a:lnTo>
                  <a:pt x="1313637" y="1287335"/>
                </a:lnTo>
                <a:lnTo>
                  <a:pt x="1316850" y="1284795"/>
                </a:lnTo>
                <a:lnTo>
                  <a:pt x="1438960" y="1284795"/>
                </a:lnTo>
                <a:lnTo>
                  <a:pt x="1442262" y="1287335"/>
                </a:lnTo>
                <a:lnTo>
                  <a:pt x="1442262" y="833945"/>
                </a:lnTo>
                <a:lnTo>
                  <a:pt x="1442199" y="1156525"/>
                </a:lnTo>
                <a:lnTo>
                  <a:pt x="1438935" y="1159065"/>
                </a:lnTo>
                <a:lnTo>
                  <a:pt x="1430528" y="1157795"/>
                </a:lnTo>
                <a:lnTo>
                  <a:pt x="1325321" y="1157795"/>
                </a:lnTo>
                <a:lnTo>
                  <a:pt x="1316723" y="1159065"/>
                </a:lnTo>
                <a:lnTo>
                  <a:pt x="1313738" y="1155255"/>
                </a:lnTo>
                <a:lnTo>
                  <a:pt x="1313992" y="1122235"/>
                </a:lnTo>
                <a:lnTo>
                  <a:pt x="1313980" y="1070165"/>
                </a:lnTo>
                <a:lnTo>
                  <a:pt x="1313789" y="1046035"/>
                </a:lnTo>
                <a:lnTo>
                  <a:pt x="1313713" y="1039685"/>
                </a:lnTo>
                <a:lnTo>
                  <a:pt x="1313675" y="1035875"/>
                </a:lnTo>
                <a:lnTo>
                  <a:pt x="1317231" y="1033335"/>
                </a:lnTo>
                <a:lnTo>
                  <a:pt x="1439506" y="1033335"/>
                </a:lnTo>
                <a:lnTo>
                  <a:pt x="1442173" y="1037145"/>
                </a:lnTo>
                <a:lnTo>
                  <a:pt x="1441894" y="1070165"/>
                </a:lnTo>
                <a:lnTo>
                  <a:pt x="1441881" y="1122235"/>
                </a:lnTo>
                <a:lnTo>
                  <a:pt x="1442085" y="1146365"/>
                </a:lnTo>
                <a:lnTo>
                  <a:pt x="1442199" y="1156525"/>
                </a:lnTo>
                <a:lnTo>
                  <a:pt x="1442199" y="833945"/>
                </a:lnTo>
                <a:lnTo>
                  <a:pt x="1404620" y="833945"/>
                </a:lnTo>
                <a:lnTo>
                  <a:pt x="1352829" y="835215"/>
                </a:lnTo>
                <a:lnTo>
                  <a:pt x="1301051" y="835215"/>
                </a:lnTo>
                <a:lnTo>
                  <a:pt x="1261224" y="819975"/>
                </a:lnTo>
                <a:lnTo>
                  <a:pt x="1035138" y="638327"/>
                </a:lnTo>
                <a:lnTo>
                  <a:pt x="1035138" y="950785"/>
                </a:lnTo>
                <a:lnTo>
                  <a:pt x="1027811" y="985075"/>
                </a:lnTo>
                <a:lnTo>
                  <a:pt x="1008380" y="1013015"/>
                </a:lnTo>
                <a:lnTo>
                  <a:pt x="979893" y="1032065"/>
                </a:lnTo>
                <a:lnTo>
                  <a:pt x="945438" y="1039685"/>
                </a:lnTo>
                <a:lnTo>
                  <a:pt x="916292" y="1033335"/>
                </a:lnTo>
                <a:lnTo>
                  <a:pt x="910463" y="1032065"/>
                </a:lnTo>
                <a:lnTo>
                  <a:pt x="881735" y="1013015"/>
                </a:lnTo>
                <a:lnTo>
                  <a:pt x="862291" y="983805"/>
                </a:lnTo>
                <a:lnTo>
                  <a:pt x="855205" y="949515"/>
                </a:lnTo>
                <a:lnTo>
                  <a:pt x="862431" y="915225"/>
                </a:lnTo>
                <a:lnTo>
                  <a:pt x="881849" y="886015"/>
                </a:lnTo>
                <a:lnTo>
                  <a:pt x="910386" y="866965"/>
                </a:lnTo>
                <a:lnTo>
                  <a:pt x="944930" y="859345"/>
                </a:lnTo>
                <a:lnTo>
                  <a:pt x="979678" y="866965"/>
                </a:lnTo>
                <a:lnTo>
                  <a:pt x="1008468" y="886015"/>
                </a:lnTo>
                <a:lnTo>
                  <a:pt x="1028052" y="915225"/>
                </a:lnTo>
                <a:lnTo>
                  <a:pt x="1035138" y="950785"/>
                </a:lnTo>
                <a:lnTo>
                  <a:pt x="1035138" y="638327"/>
                </a:lnTo>
                <a:lnTo>
                  <a:pt x="959319" y="577405"/>
                </a:lnTo>
                <a:lnTo>
                  <a:pt x="951903" y="572325"/>
                </a:lnTo>
                <a:lnTo>
                  <a:pt x="945235" y="571055"/>
                </a:lnTo>
                <a:lnTo>
                  <a:pt x="938555" y="572325"/>
                </a:lnTo>
                <a:lnTo>
                  <a:pt x="931087" y="577405"/>
                </a:lnTo>
                <a:lnTo>
                  <a:pt x="854786" y="638365"/>
                </a:lnTo>
                <a:lnTo>
                  <a:pt x="816597" y="670115"/>
                </a:lnTo>
                <a:lnTo>
                  <a:pt x="663790" y="792035"/>
                </a:lnTo>
                <a:lnTo>
                  <a:pt x="625665" y="823785"/>
                </a:lnTo>
                <a:lnTo>
                  <a:pt x="592455" y="835215"/>
                </a:lnTo>
                <a:lnTo>
                  <a:pt x="576834" y="835215"/>
                </a:lnTo>
                <a:lnTo>
                  <a:pt x="576834" y="1035875"/>
                </a:lnTo>
                <a:lnTo>
                  <a:pt x="576821" y="1036510"/>
                </a:lnTo>
                <a:lnTo>
                  <a:pt x="576821" y="1406715"/>
                </a:lnTo>
                <a:lnTo>
                  <a:pt x="573735" y="1409255"/>
                </a:lnTo>
                <a:lnTo>
                  <a:pt x="451497" y="1409255"/>
                </a:lnTo>
                <a:lnTo>
                  <a:pt x="448144" y="1406715"/>
                </a:lnTo>
                <a:lnTo>
                  <a:pt x="448259" y="1396555"/>
                </a:lnTo>
                <a:lnTo>
                  <a:pt x="448487" y="1372425"/>
                </a:lnTo>
                <a:lnTo>
                  <a:pt x="448386" y="1311465"/>
                </a:lnTo>
                <a:lnTo>
                  <a:pt x="448271" y="1297495"/>
                </a:lnTo>
                <a:lnTo>
                  <a:pt x="448183" y="1287335"/>
                </a:lnTo>
                <a:lnTo>
                  <a:pt x="450837" y="1284795"/>
                </a:lnTo>
                <a:lnTo>
                  <a:pt x="574573" y="1284795"/>
                </a:lnTo>
                <a:lnTo>
                  <a:pt x="576757" y="1288605"/>
                </a:lnTo>
                <a:lnTo>
                  <a:pt x="576681" y="1294955"/>
                </a:lnTo>
                <a:lnTo>
                  <a:pt x="576580" y="1306385"/>
                </a:lnTo>
                <a:lnTo>
                  <a:pt x="576478" y="1372425"/>
                </a:lnTo>
                <a:lnTo>
                  <a:pt x="576643" y="1391475"/>
                </a:lnTo>
                <a:lnTo>
                  <a:pt x="576694" y="1396555"/>
                </a:lnTo>
                <a:lnTo>
                  <a:pt x="576821" y="1406715"/>
                </a:lnTo>
                <a:lnTo>
                  <a:pt x="576821" y="1036510"/>
                </a:lnTo>
                <a:lnTo>
                  <a:pt x="576808" y="1037145"/>
                </a:lnTo>
                <a:lnTo>
                  <a:pt x="576694" y="1046035"/>
                </a:lnTo>
                <a:lnTo>
                  <a:pt x="576440" y="1070165"/>
                </a:lnTo>
                <a:lnTo>
                  <a:pt x="576453" y="1122235"/>
                </a:lnTo>
                <a:lnTo>
                  <a:pt x="576681" y="1146365"/>
                </a:lnTo>
                <a:lnTo>
                  <a:pt x="576694" y="1147635"/>
                </a:lnTo>
                <a:lnTo>
                  <a:pt x="576808" y="1155255"/>
                </a:lnTo>
                <a:lnTo>
                  <a:pt x="573544" y="1159065"/>
                </a:lnTo>
                <a:lnTo>
                  <a:pt x="564337" y="1157795"/>
                </a:lnTo>
                <a:lnTo>
                  <a:pt x="459028" y="1157795"/>
                </a:lnTo>
                <a:lnTo>
                  <a:pt x="451243" y="1159065"/>
                </a:lnTo>
                <a:lnTo>
                  <a:pt x="448233" y="1156525"/>
                </a:lnTo>
                <a:lnTo>
                  <a:pt x="448487" y="1122235"/>
                </a:lnTo>
                <a:lnTo>
                  <a:pt x="448487" y="1070165"/>
                </a:lnTo>
                <a:lnTo>
                  <a:pt x="448259" y="1046035"/>
                </a:lnTo>
                <a:lnTo>
                  <a:pt x="448132" y="1035875"/>
                </a:lnTo>
                <a:lnTo>
                  <a:pt x="448119" y="1034605"/>
                </a:lnTo>
                <a:lnTo>
                  <a:pt x="452462" y="1033335"/>
                </a:lnTo>
                <a:lnTo>
                  <a:pt x="572947" y="1033335"/>
                </a:lnTo>
                <a:lnTo>
                  <a:pt x="576834" y="1035875"/>
                </a:lnTo>
                <a:lnTo>
                  <a:pt x="576834" y="835215"/>
                </a:lnTo>
                <a:lnTo>
                  <a:pt x="540524" y="835215"/>
                </a:lnTo>
                <a:lnTo>
                  <a:pt x="488607" y="833945"/>
                </a:lnTo>
                <a:lnTo>
                  <a:pt x="312991" y="833945"/>
                </a:lnTo>
                <a:lnTo>
                  <a:pt x="312991" y="1407985"/>
                </a:lnTo>
                <a:lnTo>
                  <a:pt x="308521" y="1409255"/>
                </a:lnTo>
                <a:lnTo>
                  <a:pt x="186715" y="1409255"/>
                </a:lnTo>
                <a:lnTo>
                  <a:pt x="184111" y="1405445"/>
                </a:lnTo>
                <a:lnTo>
                  <a:pt x="184175" y="1288605"/>
                </a:lnTo>
                <a:lnTo>
                  <a:pt x="310007" y="1284795"/>
                </a:lnTo>
                <a:lnTo>
                  <a:pt x="312724" y="1306385"/>
                </a:lnTo>
                <a:lnTo>
                  <a:pt x="312610" y="1372425"/>
                </a:lnTo>
                <a:lnTo>
                  <a:pt x="312788" y="1391475"/>
                </a:lnTo>
                <a:lnTo>
                  <a:pt x="312839" y="1396555"/>
                </a:lnTo>
                <a:lnTo>
                  <a:pt x="312953" y="1405445"/>
                </a:lnTo>
                <a:lnTo>
                  <a:pt x="312991" y="1407985"/>
                </a:lnTo>
                <a:lnTo>
                  <a:pt x="312991" y="833945"/>
                </a:lnTo>
                <a:lnTo>
                  <a:pt x="312915" y="1035875"/>
                </a:lnTo>
                <a:lnTo>
                  <a:pt x="312813" y="1046035"/>
                </a:lnTo>
                <a:lnTo>
                  <a:pt x="312648" y="1070165"/>
                </a:lnTo>
                <a:lnTo>
                  <a:pt x="312648" y="1122235"/>
                </a:lnTo>
                <a:lnTo>
                  <a:pt x="312801" y="1146365"/>
                </a:lnTo>
                <a:lnTo>
                  <a:pt x="312889" y="1155255"/>
                </a:lnTo>
                <a:lnTo>
                  <a:pt x="309626" y="1159065"/>
                </a:lnTo>
                <a:lnTo>
                  <a:pt x="301104" y="1157795"/>
                </a:lnTo>
                <a:lnTo>
                  <a:pt x="195808" y="1157795"/>
                </a:lnTo>
                <a:lnTo>
                  <a:pt x="187350" y="1159065"/>
                </a:lnTo>
                <a:lnTo>
                  <a:pt x="184099" y="1155255"/>
                </a:lnTo>
                <a:lnTo>
                  <a:pt x="184200" y="1146365"/>
                </a:lnTo>
                <a:lnTo>
                  <a:pt x="184365" y="1122235"/>
                </a:lnTo>
                <a:lnTo>
                  <a:pt x="184365" y="1070165"/>
                </a:lnTo>
                <a:lnTo>
                  <a:pt x="184188" y="1046035"/>
                </a:lnTo>
                <a:lnTo>
                  <a:pt x="184086" y="1035875"/>
                </a:lnTo>
                <a:lnTo>
                  <a:pt x="187185" y="1033335"/>
                </a:lnTo>
                <a:lnTo>
                  <a:pt x="309435" y="1033335"/>
                </a:lnTo>
                <a:lnTo>
                  <a:pt x="312915" y="1035875"/>
                </a:lnTo>
                <a:lnTo>
                  <a:pt x="312915" y="833945"/>
                </a:lnTo>
                <a:lnTo>
                  <a:pt x="21285" y="833945"/>
                </a:lnTo>
                <a:lnTo>
                  <a:pt x="9271" y="835215"/>
                </a:lnTo>
                <a:lnTo>
                  <a:pt x="3098" y="836485"/>
                </a:lnTo>
                <a:lnTo>
                  <a:pt x="825" y="842835"/>
                </a:lnTo>
                <a:lnTo>
                  <a:pt x="533" y="852995"/>
                </a:lnTo>
                <a:lnTo>
                  <a:pt x="495" y="1120965"/>
                </a:lnTo>
                <a:lnTo>
                  <a:pt x="368" y="1494345"/>
                </a:lnTo>
                <a:lnTo>
                  <a:pt x="266" y="1644205"/>
                </a:lnTo>
                <a:lnTo>
                  <a:pt x="850" y="1651825"/>
                </a:lnTo>
                <a:lnTo>
                  <a:pt x="3517" y="1656905"/>
                </a:lnTo>
                <a:lnTo>
                  <a:pt x="9029" y="1660715"/>
                </a:lnTo>
                <a:lnTo>
                  <a:pt x="731050" y="1660715"/>
                </a:lnTo>
                <a:lnTo>
                  <a:pt x="733399" y="1656905"/>
                </a:lnTo>
                <a:lnTo>
                  <a:pt x="733310" y="1642935"/>
                </a:lnTo>
                <a:lnTo>
                  <a:pt x="733158" y="1594675"/>
                </a:lnTo>
                <a:lnTo>
                  <a:pt x="733132" y="1442275"/>
                </a:lnTo>
                <a:lnTo>
                  <a:pt x="732929" y="1409255"/>
                </a:lnTo>
                <a:lnTo>
                  <a:pt x="732815" y="1391475"/>
                </a:lnTo>
                <a:lnTo>
                  <a:pt x="735571" y="1362265"/>
                </a:lnTo>
                <a:lnTo>
                  <a:pt x="759841" y="1311465"/>
                </a:lnTo>
                <a:lnTo>
                  <a:pt x="788555" y="1284795"/>
                </a:lnTo>
                <a:lnTo>
                  <a:pt x="865390" y="1247965"/>
                </a:lnTo>
                <a:lnTo>
                  <a:pt x="914488" y="1239075"/>
                </a:lnTo>
                <a:lnTo>
                  <a:pt x="964946" y="1237805"/>
                </a:lnTo>
                <a:lnTo>
                  <a:pt x="1014425" y="1244155"/>
                </a:lnTo>
                <a:lnTo>
                  <a:pt x="1060564" y="1259395"/>
                </a:lnTo>
                <a:lnTo>
                  <a:pt x="1101013" y="1283525"/>
                </a:lnTo>
                <a:lnTo>
                  <a:pt x="1143927" y="1333055"/>
                </a:lnTo>
                <a:lnTo>
                  <a:pt x="1157744" y="1396555"/>
                </a:lnTo>
                <a:lnTo>
                  <a:pt x="1157173" y="1442275"/>
                </a:lnTo>
                <a:lnTo>
                  <a:pt x="1157135" y="1446085"/>
                </a:lnTo>
                <a:lnTo>
                  <a:pt x="1156995" y="1494345"/>
                </a:lnTo>
                <a:lnTo>
                  <a:pt x="1156906" y="1658175"/>
                </a:lnTo>
                <a:lnTo>
                  <a:pt x="1160145" y="1660715"/>
                </a:lnTo>
                <a:lnTo>
                  <a:pt x="1886826" y="1660715"/>
                </a:lnTo>
                <a:lnTo>
                  <a:pt x="1890204" y="1656905"/>
                </a:lnTo>
                <a:lnTo>
                  <a:pt x="1889988" y="1594675"/>
                </a:lnTo>
                <a:lnTo>
                  <a:pt x="1889874" y="1409255"/>
                </a:lnTo>
                <a:lnTo>
                  <a:pt x="1889848" y="1284795"/>
                </a:lnTo>
                <a:lnTo>
                  <a:pt x="1889848" y="1237805"/>
                </a:lnTo>
                <a:lnTo>
                  <a:pt x="1889861" y="1159065"/>
                </a:lnTo>
                <a:lnTo>
                  <a:pt x="1889874" y="1033335"/>
                </a:lnTo>
                <a:lnTo>
                  <a:pt x="1889988" y="915225"/>
                </a:lnTo>
                <a:lnTo>
                  <a:pt x="1890102" y="886015"/>
                </a:lnTo>
                <a:lnTo>
                  <a:pt x="1890229" y="859345"/>
                </a:lnTo>
                <a:lnTo>
                  <a:pt x="1890255" y="852995"/>
                </a:lnTo>
                <a:close/>
              </a:path>
              <a:path w="1890395" h="1661160">
                <a:moveTo>
                  <a:pt x="1890356" y="743699"/>
                </a:moveTo>
                <a:lnTo>
                  <a:pt x="1889671" y="695566"/>
                </a:lnTo>
                <a:lnTo>
                  <a:pt x="1889467" y="660463"/>
                </a:lnTo>
                <a:lnTo>
                  <a:pt x="1889645" y="625348"/>
                </a:lnTo>
                <a:lnTo>
                  <a:pt x="1890280" y="590245"/>
                </a:lnTo>
                <a:lnTo>
                  <a:pt x="1889480" y="580478"/>
                </a:lnTo>
                <a:lnTo>
                  <a:pt x="1886216" y="574675"/>
                </a:lnTo>
                <a:lnTo>
                  <a:pt x="1880057" y="571893"/>
                </a:lnTo>
                <a:lnTo>
                  <a:pt x="1870608" y="571195"/>
                </a:lnTo>
                <a:lnTo>
                  <a:pt x="1284643" y="571601"/>
                </a:lnTo>
                <a:lnTo>
                  <a:pt x="1276896" y="570699"/>
                </a:lnTo>
                <a:lnTo>
                  <a:pt x="1151826" y="469823"/>
                </a:lnTo>
                <a:lnTo>
                  <a:pt x="994486" y="343979"/>
                </a:lnTo>
                <a:lnTo>
                  <a:pt x="987082" y="336854"/>
                </a:lnTo>
                <a:lnTo>
                  <a:pt x="982319" y="329209"/>
                </a:lnTo>
                <a:lnTo>
                  <a:pt x="979779" y="320636"/>
                </a:lnTo>
                <a:lnTo>
                  <a:pt x="979068" y="310667"/>
                </a:lnTo>
                <a:lnTo>
                  <a:pt x="979678" y="5156"/>
                </a:lnTo>
                <a:lnTo>
                  <a:pt x="976515" y="0"/>
                </a:lnTo>
                <a:lnTo>
                  <a:pt x="954341" y="1701"/>
                </a:lnTo>
                <a:lnTo>
                  <a:pt x="945159" y="1905"/>
                </a:lnTo>
                <a:lnTo>
                  <a:pt x="935990" y="1727"/>
                </a:lnTo>
                <a:lnTo>
                  <a:pt x="913726" y="0"/>
                </a:lnTo>
                <a:lnTo>
                  <a:pt x="910780" y="5334"/>
                </a:lnTo>
                <a:lnTo>
                  <a:pt x="911250" y="316852"/>
                </a:lnTo>
                <a:lnTo>
                  <a:pt x="860767" y="371792"/>
                </a:lnTo>
                <a:lnTo>
                  <a:pt x="623214" y="562800"/>
                </a:lnTo>
                <a:lnTo>
                  <a:pt x="617131" y="566940"/>
                </a:lnTo>
                <a:lnTo>
                  <a:pt x="610831" y="569683"/>
                </a:lnTo>
                <a:lnTo>
                  <a:pt x="604113" y="571220"/>
                </a:lnTo>
                <a:lnTo>
                  <a:pt x="596811" y="571677"/>
                </a:lnTo>
                <a:lnTo>
                  <a:pt x="4102" y="571233"/>
                </a:lnTo>
                <a:lnTo>
                  <a:pt x="25" y="574408"/>
                </a:lnTo>
                <a:lnTo>
                  <a:pt x="635" y="623201"/>
                </a:lnTo>
                <a:lnTo>
                  <a:pt x="774" y="659066"/>
                </a:lnTo>
                <a:lnTo>
                  <a:pt x="635" y="694944"/>
                </a:lnTo>
                <a:lnTo>
                  <a:pt x="0" y="744004"/>
                </a:lnTo>
                <a:lnTo>
                  <a:pt x="4546" y="746683"/>
                </a:lnTo>
                <a:lnTo>
                  <a:pt x="598512" y="746582"/>
                </a:lnTo>
                <a:lnTo>
                  <a:pt x="942860" y="480796"/>
                </a:lnTo>
                <a:lnTo>
                  <a:pt x="947572" y="480783"/>
                </a:lnTo>
                <a:lnTo>
                  <a:pt x="1266926" y="737984"/>
                </a:lnTo>
                <a:lnTo>
                  <a:pt x="1291958" y="746582"/>
                </a:lnTo>
                <a:lnTo>
                  <a:pt x="1582051" y="746429"/>
                </a:lnTo>
                <a:lnTo>
                  <a:pt x="1886051" y="746747"/>
                </a:lnTo>
                <a:lnTo>
                  <a:pt x="1890356" y="743699"/>
                </a:lnTo>
                <a:close/>
              </a:path>
            </a:pathLst>
          </a:custGeom>
          <a:solidFill>
            <a:srgbClr val="004D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3">
            <a:extLst>
              <a:ext uri="{FF2B5EF4-FFF2-40B4-BE49-F238E27FC236}">
                <a16:creationId xmlns:a16="http://schemas.microsoft.com/office/drawing/2014/main" id="{344E7FF8-C888-C8E2-D63D-EE3C07DDDB2A}"/>
              </a:ext>
            </a:extLst>
          </p:cNvPr>
          <p:cNvSpPr txBox="1"/>
          <p:nvPr/>
        </p:nvSpPr>
        <p:spPr>
          <a:xfrm>
            <a:off x="9968940" y="304721"/>
            <a:ext cx="1669394" cy="938719"/>
          </a:xfrm>
          <a:prstGeom prst="rect">
            <a:avLst/>
          </a:prstGeom>
          <a:noFill/>
          <a:ln w="76200">
            <a:solidFill>
              <a:srgbClr val="FFC000"/>
            </a:solidFill>
            <a:prstDash val="sysDot"/>
          </a:ln>
        </p:spPr>
        <p:txBody>
          <a:bodyPr vert="horz" wrap="square" lIns="0" tIns="1066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40"/>
              </a:spcBef>
            </a:pPr>
            <a:endParaRPr sz="900" dirty="0">
              <a:latin typeface="Times New Roman"/>
              <a:cs typeface="Times New Roman"/>
            </a:endParaRPr>
          </a:p>
          <a:p>
            <a:pPr marL="90170" marR="41910" algn="ctr">
              <a:lnSpc>
                <a:spcPct val="100000"/>
              </a:lnSpc>
            </a:pP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SECURE</a:t>
            </a:r>
            <a:r>
              <a:rPr sz="900" b="1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900" b="1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5" dirty="0">
                <a:solidFill>
                  <a:srgbClr val="231F20"/>
                </a:solidFill>
                <a:latin typeface="Arial"/>
                <a:cs typeface="Arial"/>
              </a:rPr>
              <a:t>CORPORATE- </a:t>
            </a:r>
            <a:r>
              <a:rPr sz="900" b="1" spc="55" dirty="0">
                <a:solidFill>
                  <a:srgbClr val="231F20"/>
                </a:solidFill>
                <a:latin typeface="Arial"/>
                <a:cs typeface="Arial"/>
              </a:rPr>
              <a:t>SPONSORED</a:t>
            </a:r>
            <a:r>
              <a:rPr sz="900" b="1" spc="1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RESEARCH PROJECT.</a:t>
            </a:r>
            <a:endParaRPr lang="en-US" sz="900" b="1" spc="-1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90170" marR="41910" algn="ctr">
              <a:lnSpc>
                <a:spcPct val="100000"/>
              </a:lnSpc>
            </a:pPr>
            <a:endParaRPr lang="en-US" sz="900" b="1" spc="-1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90170" marR="41910" algn="ctr">
              <a:lnSpc>
                <a:spcPct val="100000"/>
              </a:lnSpc>
            </a:pPr>
            <a:endParaRPr sz="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6477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A9CCB6-EA28-144B-85D2-3149BAF14A8B}"/>
              </a:ext>
            </a:extLst>
          </p:cNvPr>
          <p:cNvSpPr txBox="1"/>
          <p:nvPr/>
        </p:nvSpPr>
        <p:spPr>
          <a:xfrm>
            <a:off x="1676400" y="6176963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45F2D64-2643-86C6-E44F-9BC36769B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Board of Governors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D0527E7-2FAC-1369-3222-8370B49D5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DF9C1F-DB74-1E4B-8839-30A600129F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object 2">
            <a:extLst>
              <a:ext uri="{FF2B5EF4-FFF2-40B4-BE49-F238E27FC236}">
                <a16:creationId xmlns:a16="http://schemas.microsoft.com/office/drawing/2014/main" id="{55C13D38-6E13-AFE9-EFE3-BE10C8F56AF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773" y="207942"/>
            <a:ext cx="4164494" cy="719959"/>
          </a:xfrm>
          <a:prstGeom prst="rect">
            <a:avLst/>
          </a:prstGeom>
        </p:spPr>
      </p:pic>
      <p:sp>
        <p:nvSpPr>
          <p:cNvPr id="13" name="object 3">
            <a:extLst>
              <a:ext uri="{FF2B5EF4-FFF2-40B4-BE49-F238E27FC236}">
                <a16:creationId xmlns:a16="http://schemas.microsoft.com/office/drawing/2014/main" id="{9AB6D9A0-E3A6-3C67-2C9F-EEE1B1ED11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34000" y="1298867"/>
            <a:ext cx="4881967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400" dirty="0"/>
              <a:t>Michigan</a:t>
            </a:r>
            <a:r>
              <a:rPr sz="2400" spc="-55" dirty="0"/>
              <a:t> </a:t>
            </a:r>
            <a:r>
              <a:rPr sz="2400" dirty="0"/>
              <a:t>Central</a:t>
            </a:r>
            <a:r>
              <a:rPr sz="2400" spc="-35" dirty="0"/>
              <a:t> </a:t>
            </a:r>
            <a:r>
              <a:rPr sz="2400" dirty="0"/>
              <a:t>is</a:t>
            </a:r>
            <a:r>
              <a:rPr sz="2400" spc="-75" dirty="0"/>
              <a:t> </a:t>
            </a:r>
            <a:r>
              <a:rPr sz="2400" dirty="0"/>
              <a:t>advancing</a:t>
            </a:r>
            <a:r>
              <a:rPr sz="2400" spc="-45" dirty="0"/>
              <a:t> </a:t>
            </a:r>
            <a:r>
              <a:rPr sz="2400" spc="-10" dirty="0"/>
              <a:t>technologies </a:t>
            </a:r>
            <a:r>
              <a:rPr sz="2400" dirty="0"/>
              <a:t>and</a:t>
            </a:r>
            <a:r>
              <a:rPr sz="2400" spc="-30" dirty="0"/>
              <a:t> </a:t>
            </a:r>
            <a:r>
              <a:rPr sz="2400" dirty="0"/>
              <a:t>programs</a:t>
            </a:r>
            <a:r>
              <a:rPr sz="2400" spc="-30" dirty="0"/>
              <a:t> </a:t>
            </a:r>
            <a:r>
              <a:rPr sz="2400" dirty="0"/>
              <a:t>that</a:t>
            </a:r>
            <a:r>
              <a:rPr sz="2400" spc="-25" dirty="0"/>
              <a:t> </a:t>
            </a:r>
            <a:r>
              <a:rPr sz="2400" dirty="0"/>
              <a:t>address</a:t>
            </a:r>
            <a:r>
              <a:rPr sz="2400" spc="-30" dirty="0"/>
              <a:t> </a:t>
            </a:r>
            <a:r>
              <a:rPr sz="2400" dirty="0"/>
              <a:t>some</a:t>
            </a:r>
            <a:r>
              <a:rPr sz="2400" spc="-45" dirty="0"/>
              <a:t> </a:t>
            </a:r>
            <a:r>
              <a:rPr sz="2400" dirty="0"/>
              <a:t>of</a:t>
            </a:r>
            <a:r>
              <a:rPr sz="2400" spc="-25" dirty="0"/>
              <a:t> </a:t>
            </a:r>
            <a:r>
              <a:rPr sz="2400" dirty="0"/>
              <a:t>the</a:t>
            </a:r>
            <a:r>
              <a:rPr sz="2400" spc="-35" dirty="0"/>
              <a:t> </a:t>
            </a:r>
            <a:r>
              <a:rPr sz="2400" spc="-20" dirty="0"/>
              <a:t>most </a:t>
            </a:r>
            <a:r>
              <a:rPr sz="2400" dirty="0"/>
              <a:t>pressing</a:t>
            </a:r>
            <a:r>
              <a:rPr sz="2400" spc="-65" dirty="0"/>
              <a:t> </a:t>
            </a:r>
            <a:r>
              <a:rPr sz="2400" dirty="0"/>
              <a:t>challenges</a:t>
            </a:r>
            <a:r>
              <a:rPr sz="2400" spc="-40" dirty="0"/>
              <a:t> </a:t>
            </a:r>
            <a:r>
              <a:rPr sz="2400" spc="-10" dirty="0"/>
              <a:t>facing</a:t>
            </a:r>
            <a:r>
              <a:rPr lang="en-US" sz="2400" spc="-10" dirty="0"/>
              <a:t> </a:t>
            </a:r>
            <a:r>
              <a:rPr sz="2400" dirty="0"/>
              <a:t>humanity</a:t>
            </a:r>
            <a:r>
              <a:rPr sz="2400" spc="-90" dirty="0"/>
              <a:t> </a:t>
            </a:r>
            <a:r>
              <a:rPr sz="2400" spc="-20" dirty="0"/>
              <a:t>today</a:t>
            </a:r>
          </a:p>
        </p:txBody>
      </p:sp>
      <p:pic>
        <p:nvPicPr>
          <p:cNvPr id="14" name="object 4">
            <a:extLst>
              <a:ext uri="{FF2B5EF4-FFF2-40B4-BE49-F238E27FC236}">
                <a16:creationId xmlns:a16="http://schemas.microsoft.com/office/drawing/2014/main" id="{F8EB3920-C325-EB28-53F5-15C578C51C7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93721" y="3676281"/>
            <a:ext cx="2928134" cy="2196096"/>
          </a:xfrm>
          <a:prstGeom prst="rect">
            <a:avLst/>
          </a:prstGeom>
        </p:spPr>
      </p:pic>
      <p:sp>
        <p:nvSpPr>
          <p:cNvPr id="15" name="object 5">
            <a:extLst>
              <a:ext uri="{FF2B5EF4-FFF2-40B4-BE49-F238E27FC236}">
                <a16:creationId xmlns:a16="http://schemas.microsoft.com/office/drawing/2014/main" id="{24D25534-74AE-AF55-E2D8-7574FC23582C}"/>
              </a:ext>
            </a:extLst>
          </p:cNvPr>
          <p:cNvSpPr txBox="1"/>
          <p:nvPr/>
        </p:nvSpPr>
        <p:spPr>
          <a:xfrm>
            <a:off x="5867400" y="3699650"/>
            <a:ext cx="3124593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2565" algn="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40B2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Brooklyn-</a:t>
            </a:r>
            <a:r>
              <a:rPr sz="2400" dirty="0">
                <a:solidFill>
                  <a:srgbClr val="040B2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based</a:t>
            </a:r>
            <a:r>
              <a:rPr sz="2400" spc="-40" dirty="0">
                <a:solidFill>
                  <a:srgbClr val="040B2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dirty="0">
                <a:solidFill>
                  <a:srgbClr val="040B2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Newlab</a:t>
            </a:r>
            <a:r>
              <a:rPr sz="2400" spc="-50" dirty="0">
                <a:solidFill>
                  <a:srgbClr val="040B2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dirty="0">
                <a:solidFill>
                  <a:srgbClr val="040B2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sz="2400" spc="-30" dirty="0">
                <a:solidFill>
                  <a:srgbClr val="040B2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dirty="0">
                <a:solidFill>
                  <a:srgbClr val="040B2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their</a:t>
            </a:r>
            <a:r>
              <a:rPr sz="2400" spc="-25" dirty="0">
                <a:solidFill>
                  <a:srgbClr val="040B2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0" dirty="0">
                <a:solidFill>
                  <a:srgbClr val="040B2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current </a:t>
            </a:r>
            <a:r>
              <a:rPr sz="2400" dirty="0">
                <a:solidFill>
                  <a:srgbClr val="040B2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operational</a:t>
            </a:r>
            <a:r>
              <a:rPr sz="2400" spc="-95" dirty="0">
                <a:solidFill>
                  <a:srgbClr val="040B2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dirty="0">
                <a:solidFill>
                  <a:srgbClr val="040B2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partner</a:t>
            </a:r>
            <a:r>
              <a:rPr sz="2400" spc="-70" dirty="0">
                <a:solidFill>
                  <a:srgbClr val="040B2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dirty="0">
                <a:solidFill>
                  <a:srgbClr val="040B2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managing</a:t>
            </a:r>
            <a:r>
              <a:rPr sz="2400" spc="-75" dirty="0">
                <a:solidFill>
                  <a:srgbClr val="040B2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dirty="0">
                <a:solidFill>
                  <a:srgbClr val="040B2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sz="2400" spc="-65" dirty="0">
                <a:solidFill>
                  <a:srgbClr val="040B2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0" dirty="0">
                <a:solidFill>
                  <a:srgbClr val="040B2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space,</a:t>
            </a:r>
            <a:endParaRPr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R="5080" algn="r">
              <a:lnSpc>
                <a:spcPct val="100000"/>
              </a:lnSpc>
            </a:pPr>
            <a:r>
              <a:rPr sz="2400" dirty="0">
                <a:solidFill>
                  <a:srgbClr val="040B2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startups</a:t>
            </a:r>
            <a:r>
              <a:rPr sz="2400" spc="-40" dirty="0">
                <a:solidFill>
                  <a:srgbClr val="040B2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dirty="0">
                <a:solidFill>
                  <a:srgbClr val="040B2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sz="2400" spc="-55" dirty="0">
                <a:solidFill>
                  <a:srgbClr val="040B2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0" dirty="0">
                <a:solidFill>
                  <a:srgbClr val="040B2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activations</a:t>
            </a:r>
            <a:endParaRPr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6" name="object 6">
            <a:extLst>
              <a:ext uri="{FF2B5EF4-FFF2-40B4-BE49-F238E27FC236}">
                <a16:creationId xmlns:a16="http://schemas.microsoft.com/office/drawing/2014/main" id="{146AD6E6-865B-795D-9011-C906A11669C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9773" y="1270410"/>
            <a:ext cx="5038196" cy="331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738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A9CCB6-EA28-144B-85D2-3149BAF14A8B}"/>
              </a:ext>
            </a:extLst>
          </p:cNvPr>
          <p:cNvSpPr txBox="1"/>
          <p:nvPr/>
        </p:nvSpPr>
        <p:spPr>
          <a:xfrm>
            <a:off x="1676400" y="6176963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45F2D64-2643-86C6-E44F-9BC36769B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Board of Governors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D0527E7-2FAC-1369-3222-8370B49D5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DF9C1F-DB74-1E4B-8839-30A600129F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9275ED0-16BC-B019-19B7-5F4D24F8BB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479" y="1447800"/>
            <a:ext cx="1009396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A</a:t>
            </a:r>
            <a:r>
              <a:rPr sz="2800" spc="-35" dirty="0"/>
              <a:t> </a:t>
            </a:r>
            <a:r>
              <a:rPr sz="2800" spc="85" dirty="0"/>
              <a:t>partner-first</a:t>
            </a:r>
            <a:r>
              <a:rPr sz="2800" spc="15" dirty="0"/>
              <a:t> </a:t>
            </a:r>
            <a:r>
              <a:rPr sz="2800" spc="145" dirty="0"/>
              <a:t>approach</a:t>
            </a:r>
            <a:r>
              <a:rPr sz="2800" spc="-45" dirty="0"/>
              <a:t> </a:t>
            </a:r>
            <a:r>
              <a:rPr sz="2800" spc="125" dirty="0"/>
              <a:t>resulted</a:t>
            </a:r>
            <a:r>
              <a:rPr sz="2800" spc="-10" dirty="0"/>
              <a:t> </a:t>
            </a:r>
            <a:r>
              <a:rPr sz="2800" spc="75" dirty="0"/>
              <a:t>in</a:t>
            </a:r>
            <a:r>
              <a:rPr sz="2800" spc="-35" dirty="0"/>
              <a:t> </a:t>
            </a:r>
            <a:r>
              <a:rPr sz="2800" spc="130" dirty="0"/>
              <a:t>an</a:t>
            </a:r>
            <a:r>
              <a:rPr sz="2800" spc="-20" dirty="0"/>
              <a:t> </a:t>
            </a:r>
            <a:r>
              <a:rPr sz="2800" dirty="0"/>
              <a:t>MOU</a:t>
            </a:r>
            <a:r>
              <a:rPr sz="2800" spc="-35" dirty="0"/>
              <a:t> </a:t>
            </a:r>
            <a:r>
              <a:rPr sz="2800" spc="95" dirty="0"/>
              <a:t>between</a:t>
            </a:r>
            <a:r>
              <a:rPr sz="2800" spc="-10" dirty="0"/>
              <a:t> </a:t>
            </a:r>
            <a:r>
              <a:rPr sz="2800" spc="80" dirty="0"/>
              <a:t>Michigan </a:t>
            </a:r>
            <a:r>
              <a:rPr sz="2800" spc="150" dirty="0"/>
              <a:t>Central</a:t>
            </a:r>
            <a:r>
              <a:rPr sz="2800" spc="-40" dirty="0"/>
              <a:t> </a:t>
            </a:r>
            <a:r>
              <a:rPr sz="2800" spc="130" dirty="0"/>
              <a:t>and</a:t>
            </a:r>
            <a:r>
              <a:rPr sz="2800" spc="-35" dirty="0"/>
              <a:t> </a:t>
            </a:r>
            <a:r>
              <a:rPr sz="2800" spc="170" dirty="0"/>
              <a:t>WSU</a:t>
            </a:r>
            <a:r>
              <a:rPr sz="2800" spc="-25" dirty="0"/>
              <a:t> </a:t>
            </a:r>
            <a:r>
              <a:rPr sz="2800" spc="70" dirty="0"/>
              <a:t>that</a:t>
            </a:r>
            <a:r>
              <a:rPr sz="2800" spc="-30" dirty="0"/>
              <a:t> </a:t>
            </a:r>
            <a:r>
              <a:rPr sz="2800" spc="85" dirty="0"/>
              <a:t>identified</a:t>
            </a:r>
            <a:r>
              <a:rPr sz="2800" spc="-30" dirty="0"/>
              <a:t> </a:t>
            </a:r>
            <a:r>
              <a:rPr sz="2800" spc="50" dirty="0"/>
              <a:t>29</a:t>
            </a:r>
            <a:r>
              <a:rPr sz="2800" spc="-25" dirty="0"/>
              <a:t> </a:t>
            </a:r>
            <a:r>
              <a:rPr sz="2800" spc="175" dirty="0"/>
              <a:t>specific</a:t>
            </a:r>
            <a:r>
              <a:rPr sz="2800" spc="-25" dirty="0"/>
              <a:t> </a:t>
            </a:r>
            <a:r>
              <a:rPr sz="2800" spc="135" dirty="0"/>
              <a:t>projects</a:t>
            </a:r>
            <a:r>
              <a:rPr sz="2800" spc="-35" dirty="0"/>
              <a:t> </a:t>
            </a:r>
            <a:r>
              <a:rPr sz="2800" spc="30" dirty="0"/>
              <a:t>for </a:t>
            </a:r>
            <a:r>
              <a:rPr sz="2800" spc="114" dirty="0"/>
              <a:t>collaboration</a:t>
            </a:r>
            <a:r>
              <a:rPr sz="2800" spc="-45" dirty="0"/>
              <a:t> </a:t>
            </a:r>
            <a:r>
              <a:rPr sz="2800" spc="80" dirty="0"/>
              <a:t>in</a:t>
            </a:r>
            <a:r>
              <a:rPr sz="2800" spc="-15" dirty="0"/>
              <a:t> </a:t>
            </a:r>
            <a:r>
              <a:rPr sz="2800" spc="65" dirty="0"/>
              <a:t>four</a:t>
            </a:r>
            <a:r>
              <a:rPr sz="2800" spc="-30" dirty="0"/>
              <a:t> </a:t>
            </a:r>
            <a:r>
              <a:rPr sz="2800" spc="125" dirty="0"/>
              <a:t>strategic</a:t>
            </a:r>
            <a:r>
              <a:rPr sz="2800" spc="20" dirty="0"/>
              <a:t> </a:t>
            </a:r>
            <a:r>
              <a:rPr sz="2800" spc="130" dirty="0"/>
              <a:t>areas:</a:t>
            </a: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30DC9B5A-E3FA-9325-0EFC-68456EC8F466}"/>
              </a:ext>
            </a:extLst>
          </p:cNvPr>
          <p:cNvSpPr txBox="1"/>
          <p:nvPr/>
        </p:nvSpPr>
        <p:spPr>
          <a:xfrm>
            <a:off x="2112810" y="3269007"/>
            <a:ext cx="8305801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69265" algn="l"/>
              </a:tabLst>
            </a:pPr>
            <a:r>
              <a:rPr sz="2400" spc="65" dirty="0">
                <a:latin typeface="Calibri"/>
                <a:cs typeface="Calibri"/>
              </a:rPr>
              <a:t>Pre-</a:t>
            </a:r>
            <a:r>
              <a:rPr sz="2400" spc="105" dirty="0">
                <a:latin typeface="Calibri"/>
                <a:cs typeface="Calibri"/>
              </a:rPr>
              <a:t>K,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100" dirty="0">
                <a:latin typeface="Calibri"/>
                <a:cs typeface="Calibri"/>
              </a:rPr>
              <a:t>Secondary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90" dirty="0">
                <a:latin typeface="Calibri"/>
                <a:cs typeface="Calibri"/>
              </a:rPr>
              <a:t>and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95" dirty="0">
                <a:latin typeface="Calibri"/>
                <a:cs typeface="Calibri"/>
              </a:rPr>
              <a:t>Post-</a:t>
            </a:r>
            <a:r>
              <a:rPr sz="2400" spc="100" dirty="0">
                <a:latin typeface="Calibri"/>
                <a:cs typeface="Calibri"/>
              </a:rPr>
              <a:t>Secondary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95" dirty="0">
                <a:latin typeface="Calibri"/>
                <a:cs typeface="Calibri"/>
              </a:rPr>
              <a:t>Education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60" dirty="0">
                <a:latin typeface="Calibri"/>
                <a:cs typeface="Calibri"/>
              </a:rPr>
              <a:t>Pipeline</a:t>
            </a:r>
            <a:endParaRPr sz="24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AutoNum type="arabicPeriod"/>
              <a:tabLst>
                <a:tab pos="469265" algn="l"/>
              </a:tabLst>
            </a:pPr>
            <a:r>
              <a:rPr sz="2400" spc="70" dirty="0">
                <a:latin typeface="Calibri"/>
                <a:cs typeface="Calibri"/>
              </a:rPr>
              <a:t>Support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spc="90" dirty="0">
                <a:latin typeface="Calibri"/>
                <a:cs typeface="Calibri"/>
              </a:rPr>
              <a:t>and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growth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innovation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90" dirty="0">
                <a:latin typeface="Calibri"/>
                <a:cs typeface="Calibri"/>
              </a:rPr>
              <a:t>economy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Detroit</a:t>
            </a:r>
            <a:endParaRPr sz="24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AutoNum type="arabicPeriod"/>
              <a:tabLst>
                <a:tab pos="469265" algn="l"/>
              </a:tabLst>
            </a:pPr>
            <a:r>
              <a:rPr sz="2400" spc="80" dirty="0">
                <a:latin typeface="Calibri"/>
                <a:cs typeface="Calibri"/>
              </a:rPr>
              <a:t>Upskilling,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85" dirty="0">
                <a:latin typeface="Calibri"/>
                <a:cs typeface="Calibri"/>
              </a:rPr>
              <a:t>Reskilling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95" dirty="0">
                <a:latin typeface="Calibri"/>
                <a:cs typeface="Calibri"/>
              </a:rPr>
              <a:t>and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Adult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40" dirty="0">
                <a:latin typeface="Calibri"/>
                <a:cs typeface="Calibri"/>
              </a:rPr>
              <a:t>learning</a:t>
            </a:r>
            <a:endParaRPr sz="24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AutoNum type="arabicPeriod"/>
              <a:tabLst>
                <a:tab pos="469265" algn="l"/>
              </a:tabLst>
            </a:pPr>
            <a:r>
              <a:rPr sz="2400" spc="190" dirty="0">
                <a:latin typeface="Calibri"/>
                <a:cs typeface="Calibri"/>
              </a:rPr>
              <a:t>Co-</a:t>
            </a:r>
            <a:r>
              <a:rPr sz="2400" spc="70" dirty="0">
                <a:latin typeface="Calibri"/>
                <a:cs typeface="Calibri"/>
              </a:rPr>
              <a:t>creation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114" dirty="0">
                <a:latin typeface="Calibri"/>
                <a:cs typeface="Calibri"/>
              </a:rPr>
              <a:t>ecosystem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80" dirty="0">
                <a:latin typeface="Calibri"/>
                <a:cs typeface="Calibri"/>
              </a:rPr>
              <a:t>solutions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8" name="object 2">
            <a:extLst>
              <a:ext uri="{FF2B5EF4-FFF2-40B4-BE49-F238E27FC236}">
                <a16:creationId xmlns:a16="http://schemas.microsoft.com/office/drawing/2014/main" id="{7A7E915F-5E9A-5A03-893B-47043451D7A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773" y="207942"/>
            <a:ext cx="4164494" cy="71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69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A9CCB6-EA28-144B-85D2-3149BAF14A8B}"/>
              </a:ext>
            </a:extLst>
          </p:cNvPr>
          <p:cNvSpPr txBox="1"/>
          <p:nvPr/>
        </p:nvSpPr>
        <p:spPr>
          <a:xfrm>
            <a:off x="1676400" y="6176963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45F2D64-2643-86C6-E44F-9BC36769B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Board of Governors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D0527E7-2FAC-1369-3222-8370B49D5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DF9C1F-DB74-1E4B-8839-30A600129F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E513A81-BDF2-53C5-990B-9EAC3797AF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2720" y="1546265"/>
            <a:ext cx="8160279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spc="80" dirty="0"/>
              <a:t>Pre-</a:t>
            </a:r>
            <a:r>
              <a:rPr sz="2400" spc="110" dirty="0"/>
              <a:t>K,</a:t>
            </a:r>
            <a:r>
              <a:rPr sz="2400" spc="-45" dirty="0"/>
              <a:t> </a:t>
            </a:r>
            <a:r>
              <a:rPr sz="2400" spc="110" dirty="0"/>
              <a:t>Secondary</a:t>
            </a:r>
            <a:r>
              <a:rPr sz="2400" spc="-45" dirty="0"/>
              <a:t> </a:t>
            </a:r>
            <a:r>
              <a:rPr sz="2400" spc="90" dirty="0"/>
              <a:t>and</a:t>
            </a:r>
            <a:r>
              <a:rPr sz="2400" spc="-25" dirty="0"/>
              <a:t> </a:t>
            </a:r>
            <a:r>
              <a:rPr sz="2400" spc="100" dirty="0"/>
              <a:t>Post-</a:t>
            </a:r>
            <a:r>
              <a:rPr sz="2400" spc="110" dirty="0"/>
              <a:t>Secondary</a:t>
            </a:r>
            <a:r>
              <a:rPr sz="2400" spc="-55" dirty="0"/>
              <a:t> </a:t>
            </a:r>
            <a:r>
              <a:rPr sz="2400" spc="100" dirty="0"/>
              <a:t>Education</a:t>
            </a:r>
            <a:r>
              <a:rPr sz="2400" spc="-25" dirty="0"/>
              <a:t> </a:t>
            </a:r>
            <a:r>
              <a:rPr sz="2400" spc="75" dirty="0"/>
              <a:t>Pipeline</a:t>
            </a:r>
            <a:endParaRPr sz="2400" dirty="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50F08EC2-ADEA-3566-BD08-47C36433B02C}"/>
              </a:ext>
            </a:extLst>
          </p:cNvPr>
          <p:cNvSpPr txBox="1"/>
          <p:nvPr/>
        </p:nvSpPr>
        <p:spPr>
          <a:xfrm>
            <a:off x="602721" y="2247131"/>
            <a:ext cx="11132079" cy="2705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1016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99085" algn="l"/>
              </a:tabLst>
            </a:pPr>
            <a:r>
              <a:rPr sz="2000" spc="60" dirty="0">
                <a:latin typeface="+mj-lt"/>
                <a:cs typeface="Calibri"/>
              </a:rPr>
              <a:t>Created</a:t>
            </a:r>
            <a:r>
              <a:rPr sz="2000" spc="110" dirty="0">
                <a:latin typeface="+mj-lt"/>
                <a:cs typeface="Calibri"/>
              </a:rPr>
              <a:t> </a:t>
            </a:r>
            <a:r>
              <a:rPr sz="2000" dirty="0">
                <a:latin typeface="+mj-lt"/>
                <a:cs typeface="Calibri"/>
              </a:rPr>
              <a:t>the</a:t>
            </a:r>
            <a:r>
              <a:rPr sz="2000" spc="90" dirty="0">
                <a:latin typeface="+mj-lt"/>
                <a:cs typeface="Calibri"/>
              </a:rPr>
              <a:t> </a:t>
            </a:r>
            <a:r>
              <a:rPr sz="2000" dirty="0">
                <a:latin typeface="+mj-lt"/>
                <a:cs typeface="Calibri"/>
              </a:rPr>
              <a:t>Michigan</a:t>
            </a:r>
            <a:r>
              <a:rPr sz="2000" spc="50" dirty="0">
                <a:latin typeface="+mj-lt"/>
                <a:cs typeface="Calibri"/>
              </a:rPr>
              <a:t> </a:t>
            </a:r>
            <a:r>
              <a:rPr sz="2000" dirty="0">
                <a:latin typeface="+mj-lt"/>
                <a:cs typeface="Calibri"/>
              </a:rPr>
              <a:t>Mobility</a:t>
            </a:r>
            <a:r>
              <a:rPr sz="2000" spc="50" dirty="0">
                <a:latin typeface="+mj-lt"/>
                <a:cs typeface="Calibri"/>
              </a:rPr>
              <a:t> </a:t>
            </a:r>
            <a:r>
              <a:rPr sz="2000" spc="55" dirty="0">
                <a:latin typeface="+mj-lt"/>
                <a:cs typeface="Calibri"/>
              </a:rPr>
              <a:t>Fellowship</a:t>
            </a:r>
            <a:r>
              <a:rPr sz="2000" spc="40" dirty="0">
                <a:latin typeface="+mj-lt"/>
                <a:cs typeface="Calibri"/>
              </a:rPr>
              <a:t> </a:t>
            </a:r>
            <a:r>
              <a:rPr sz="2000" dirty="0">
                <a:latin typeface="+mj-lt"/>
                <a:cs typeface="Calibri"/>
              </a:rPr>
              <a:t>Program</a:t>
            </a:r>
            <a:r>
              <a:rPr sz="2000" spc="80" dirty="0">
                <a:latin typeface="+mj-lt"/>
                <a:cs typeface="Calibri"/>
              </a:rPr>
              <a:t> </a:t>
            </a:r>
            <a:r>
              <a:rPr sz="2000" dirty="0">
                <a:latin typeface="+mj-lt"/>
                <a:cs typeface="Calibri"/>
              </a:rPr>
              <a:t>whereby</a:t>
            </a:r>
            <a:r>
              <a:rPr sz="2000" spc="80" dirty="0">
                <a:latin typeface="+mj-lt"/>
                <a:cs typeface="Calibri"/>
              </a:rPr>
              <a:t> </a:t>
            </a:r>
            <a:r>
              <a:rPr sz="2000" spc="60" dirty="0">
                <a:latin typeface="+mj-lt"/>
                <a:cs typeface="Calibri"/>
              </a:rPr>
              <a:t>an</a:t>
            </a:r>
            <a:r>
              <a:rPr sz="2000" spc="85" dirty="0">
                <a:latin typeface="+mj-lt"/>
                <a:cs typeface="Calibri"/>
              </a:rPr>
              <a:t> WSU</a:t>
            </a:r>
            <a:r>
              <a:rPr sz="2000" spc="55" dirty="0">
                <a:latin typeface="+mj-lt"/>
                <a:cs typeface="Calibri"/>
              </a:rPr>
              <a:t> </a:t>
            </a:r>
            <a:r>
              <a:rPr sz="2000" dirty="0">
                <a:latin typeface="+mj-lt"/>
                <a:cs typeface="Calibri"/>
              </a:rPr>
              <a:t>employee-on-</a:t>
            </a:r>
            <a:r>
              <a:rPr sz="2000" spc="50" dirty="0">
                <a:latin typeface="+mj-lt"/>
                <a:cs typeface="Calibri"/>
              </a:rPr>
              <a:t>loan</a:t>
            </a:r>
            <a:r>
              <a:rPr sz="2000" spc="20" dirty="0">
                <a:latin typeface="+mj-lt"/>
                <a:cs typeface="Calibri"/>
              </a:rPr>
              <a:t> </a:t>
            </a:r>
            <a:r>
              <a:rPr sz="2000" spc="90" dirty="0">
                <a:latin typeface="+mj-lt"/>
                <a:cs typeface="Calibri"/>
              </a:rPr>
              <a:t>is</a:t>
            </a:r>
            <a:r>
              <a:rPr sz="2000" spc="75" dirty="0">
                <a:latin typeface="+mj-lt"/>
                <a:cs typeface="Calibri"/>
              </a:rPr>
              <a:t> </a:t>
            </a:r>
            <a:r>
              <a:rPr sz="2000" spc="40" dirty="0">
                <a:latin typeface="+mj-lt"/>
                <a:cs typeface="Calibri"/>
              </a:rPr>
              <a:t>embedded </a:t>
            </a:r>
            <a:r>
              <a:rPr sz="2000" dirty="0">
                <a:latin typeface="+mj-lt"/>
                <a:cs typeface="Calibri"/>
              </a:rPr>
              <a:t>within</a:t>
            </a:r>
            <a:r>
              <a:rPr sz="2000" spc="25" dirty="0">
                <a:latin typeface="+mj-lt"/>
                <a:cs typeface="Calibri"/>
              </a:rPr>
              <a:t> </a:t>
            </a:r>
            <a:r>
              <a:rPr sz="2000" dirty="0">
                <a:latin typeface="+mj-lt"/>
                <a:cs typeface="Calibri"/>
              </a:rPr>
              <a:t>the</a:t>
            </a:r>
            <a:r>
              <a:rPr sz="2000" spc="60" dirty="0">
                <a:latin typeface="+mj-lt"/>
                <a:cs typeface="Calibri"/>
              </a:rPr>
              <a:t> </a:t>
            </a:r>
            <a:r>
              <a:rPr sz="2000" dirty="0">
                <a:latin typeface="+mj-lt"/>
                <a:cs typeface="Calibri"/>
              </a:rPr>
              <a:t>Michigan</a:t>
            </a:r>
            <a:r>
              <a:rPr sz="2000" spc="5" dirty="0">
                <a:latin typeface="+mj-lt"/>
                <a:cs typeface="Calibri"/>
              </a:rPr>
              <a:t> </a:t>
            </a:r>
            <a:r>
              <a:rPr sz="2000" spc="60" dirty="0">
                <a:latin typeface="+mj-lt"/>
                <a:cs typeface="Calibri"/>
              </a:rPr>
              <a:t>Central </a:t>
            </a:r>
            <a:r>
              <a:rPr sz="2000" spc="85" dirty="0">
                <a:latin typeface="+mj-lt"/>
                <a:cs typeface="Calibri"/>
              </a:rPr>
              <a:t>Skills</a:t>
            </a:r>
            <a:r>
              <a:rPr sz="2000" spc="15" dirty="0">
                <a:latin typeface="+mj-lt"/>
                <a:cs typeface="Calibri"/>
              </a:rPr>
              <a:t> </a:t>
            </a:r>
            <a:r>
              <a:rPr sz="2000" dirty="0">
                <a:latin typeface="+mj-lt"/>
                <a:cs typeface="Calibri"/>
              </a:rPr>
              <a:t>team</a:t>
            </a:r>
            <a:r>
              <a:rPr sz="2000" spc="60" dirty="0">
                <a:latin typeface="+mj-lt"/>
                <a:cs typeface="Calibri"/>
              </a:rPr>
              <a:t> </a:t>
            </a:r>
            <a:r>
              <a:rPr sz="2000" dirty="0">
                <a:latin typeface="+mj-lt"/>
                <a:cs typeface="Calibri"/>
              </a:rPr>
              <a:t>until</a:t>
            </a:r>
            <a:r>
              <a:rPr sz="2000" spc="25" dirty="0">
                <a:latin typeface="+mj-lt"/>
                <a:cs typeface="Calibri"/>
              </a:rPr>
              <a:t> </a:t>
            </a:r>
            <a:r>
              <a:rPr sz="2000" spc="55" dirty="0">
                <a:latin typeface="+mj-lt"/>
                <a:cs typeface="Calibri"/>
              </a:rPr>
              <a:t>October </a:t>
            </a:r>
            <a:r>
              <a:rPr sz="2000" dirty="0">
                <a:latin typeface="+mj-lt"/>
                <a:cs typeface="Calibri"/>
              </a:rPr>
              <a:t>31,</a:t>
            </a:r>
            <a:r>
              <a:rPr sz="2000" spc="40" dirty="0">
                <a:latin typeface="+mj-lt"/>
                <a:cs typeface="Calibri"/>
              </a:rPr>
              <a:t> </a:t>
            </a:r>
            <a:r>
              <a:rPr sz="2000" dirty="0">
                <a:latin typeface="+mj-lt"/>
                <a:cs typeface="Calibri"/>
              </a:rPr>
              <a:t>2025,</a:t>
            </a:r>
            <a:r>
              <a:rPr sz="2000" spc="60" dirty="0">
                <a:latin typeface="+mj-lt"/>
                <a:cs typeface="Calibri"/>
              </a:rPr>
              <a:t> </a:t>
            </a:r>
            <a:r>
              <a:rPr sz="2000" dirty="0">
                <a:latin typeface="+mj-lt"/>
                <a:cs typeface="Calibri"/>
              </a:rPr>
              <a:t>with</a:t>
            </a:r>
            <a:r>
              <a:rPr sz="2000" spc="50" dirty="0">
                <a:latin typeface="+mj-lt"/>
                <a:cs typeface="Calibri"/>
              </a:rPr>
              <a:t> </a:t>
            </a:r>
            <a:r>
              <a:rPr sz="2000" spc="60" dirty="0">
                <a:latin typeface="+mj-lt"/>
                <a:cs typeface="Calibri"/>
              </a:rPr>
              <a:t>an</a:t>
            </a:r>
            <a:r>
              <a:rPr sz="2000" spc="45" dirty="0">
                <a:latin typeface="+mj-lt"/>
                <a:cs typeface="Calibri"/>
              </a:rPr>
              <a:t> </a:t>
            </a:r>
            <a:r>
              <a:rPr sz="2000" dirty="0">
                <a:latin typeface="+mj-lt"/>
                <a:cs typeface="Calibri"/>
              </a:rPr>
              <a:t>option</a:t>
            </a:r>
            <a:r>
              <a:rPr sz="2000" spc="15" dirty="0">
                <a:latin typeface="+mj-lt"/>
                <a:cs typeface="Calibri"/>
              </a:rPr>
              <a:t> </a:t>
            </a:r>
            <a:r>
              <a:rPr sz="2000" dirty="0">
                <a:latin typeface="+mj-lt"/>
                <a:cs typeface="Calibri"/>
              </a:rPr>
              <a:t>for</a:t>
            </a:r>
            <a:r>
              <a:rPr sz="2000" spc="40" dirty="0">
                <a:latin typeface="+mj-lt"/>
                <a:cs typeface="Calibri"/>
              </a:rPr>
              <a:t> </a:t>
            </a:r>
            <a:r>
              <a:rPr sz="2000" spc="-10" dirty="0">
                <a:latin typeface="+mj-lt"/>
                <a:cs typeface="Calibri"/>
              </a:rPr>
              <a:t>extension</a:t>
            </a:r>
            <a:endParaRPr sz="2000" dirty="0">
              <a:latin typeface="+mj-lt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160"/>
              </a:spcBef>
              <a:buFont typeface="Arial" panose="020B0604020202020204" pitchFamily="34" charset="0"/>
              <a:buChar char="•"/>
              <a:tabLst>
                <a:tab pos="299085" algn="l"/>
              </a:tabLst>
            </a:pPr>
            <a:r>
              <a:rPr sz="2000" spc="60" dirty="0">
                <a:latin typeface="+mj-lt"/>
                <a:cs typeface="Calibri"/>
              </a:rPr>
              <a:t>Expand</a:t>
            </a:r>
            <a:r>
              <a:rPr sz="2000" spc="50" dirty="0">
                <a:latin typeface="+mj-lt"/>
                <a:cs typeface="Calibri"/>
              </a:rPr>
              <a:t> </a:t>
            </a:r>
            <a:r>
              <a:rPr sz="2000" spc="55" dirty="0">
                <a:latin typeface="+mj-lt"/>
                <a:cs typeface="Calibri"/>
              </a:rPr>
              <a:t>dual</a:t>
            </a:r>
            <a:r>
              <a:rPr sz="2000" spc="35" dirty="0">
                <a:latin typeface="+mj-lt"/>
                <a:cs typeface="Calibri"/>
              </a:rPr>
              <a:t> </a:t>
            </a:r>
            <a:r>
              <a:rPr sz="2000" spc="10" dirty="0">
                <a:latin typeface="+mj-lt"/>
                <a:cs typeface="Calibri"/>
              </a:rPr>
              <a:t>enrollment</a:t>
            </a:r>
            <a:r>
              <a:rPr sz="2000" spc="15" dirty="0">
                <a:latin typeface="+mj-lt"/>
                <a:cs typeface="Calibri"/>
              </a:rPr>
              <a:t> </a:t>
            </a:r>
            <a:r>
              <a:rPr sz="2000" spc="10" dirty="0">
                <a:latin typeface="+mj-lt"/>
                <a:cs typeface="Calibri"/>
              </a:rPr>
              <a:t>programs</a:t>
            </a:r>
            <a:r>
              <a:rPr sz="2000" spc="40" dirty="0">
                <a:latin typeface="+mj-lt"/>
                <a:cs typeface="Calibri"/>
              </a:rPr>
              <a:t> </a:t>
            </a:r>
            <a:r>
              <a:rPr sz="2000" spc="10" dirty="0">
                <a:latin typeface="+mj-lt"/>
                <a:cs typeface="Calibri"/>
              </a:rPr>
              <a:t>with</a:t>
            </a:r>
            <a:r>
              <a:rPr sz="2000" spc="45" dirty="0">
                <a:latin typeface="+mj-lt"/>
                <a:cs typeface="Calibri"/>
              </a:rPr>
              <a:t> </a:t>
            </a:r>
            <a:r>
              <a:rPr sz="2000" spc="10" dirty="0">
                <a:latin typeface="+mj-lt"/>
                <a:cs typeface="Calibri"/>
              </a:rPr>
              <a:t>mobility</a:t>
            </a:r>
            <a:r>
              <a:rPr sz="2000" spc="25" dirty="0">
                <a:latin typeface="+mj-lt"/>
                <a:cs typeface="Calibri"/>
              </a:rPr>
              <a:t> </a:t>
            </a:r>
            <a:r>
              <a:rPr sz="2000" spc="10" dirty="0">
                <a:latin typeface="+mj-lt"/>
                <a:cs typeface="Calibri"/>
              </a:rPr>
              <a:t>career</a:t>
            </a:r>
            <a:r>
              <a:rPr sz="2000" spc="50" dirty="0">
                <a:latin typeface="+mj-lt"/>
                <a:cs typeface="Calibri"/>
              </a:rPr>
              <a:t> pathways</a:t>
            </a:r>
            <a:r>
              <a:rPr sz="2000" spc="55" dirty="0">
                <a:latin typeface="+mj-lt"/>
                <a:cs typeface="Calibri"/>
              </a:rPr>
              <a:t> </a:t>
            </a:r>
            <a:r>
              <a:rPr sz="2000" spc="60" dirty="0">
                <a:latin typeface="+mj-lt"/>
                <a:cs typeface="Calibri"/>
              </a:rPr>
              <a:t>focusing</a:t>
            </a:r>
            <a:r>
              <a:rPr sz="2000" dirty="0">
                <a:latin typeface="+mj-lt"/>
                <a:cs typeface="Calibri"/>
              </a:rPr>
              <a:t> </a:t>
            </a:r>
            <a:r>
              <a:rPr sz="2000" spc="10" dirty="0">
                <a:latin typeface="+mj-lt"/>
                <a:cs typeface="Calibri"/>
              </a:rPr>
              <a:t>on</a:t>
            </a:r>
            <a:r>
              <a:rPr sz="2000" spc="30" dirty="0">
                <a:latin typeface="+mj-lt"/>
                <a:cs typeface="Calibri"/>
              </a:rPr>
              <a:t> </a:t>
            </a:r>
            <a:r>
              <a:rPr sz="2000" spc="10" dirty="0">
                <a:latin typeface="+mj-lt"/>
                <a:cs typeface="Calibri"/>
              </a:rPr>
              <a:t>credit</a:t>
            </a:r>
            <a:r>
              <a:rPr sz="2000" spc="60" dirty="0">
                <a:latin typeface="+mj-lt"/>
                <a:cs typeface="Calibri"/>
              </a:rPr>
              <a:t> </a:t>
            </a:r>
            <a:r>
              <a:rPr sz="2000" spc="10" dirty="0">
                <a:latin typeface="+mj-lt"/>
                <a:cs typeface="Calibri"/>
              </a:rPr>
              <a:t>for</a:t>
            </a:r>
            <a:r>
              <a:rPr sz="2000" spc="20" dirty="0">
                <a:latin typeface="+mj-lt"/>
                <a:cs typeface="Calibri"/>
              </a:rPr>
              <a:t> </a:t>
            </a:r>
            <a:r>
              <a:rPr sz="2000" spc="10" dirty="0">
                <a:latin typeface="+mj-lt"/>
                <a:cs typeface="Calibri"/>
              </a:rPr>
              <a:t>prior</a:t>
            </a:r>
            <a:r>
              <a:rPr sz="2000" spc="20" dirty="0">
                <a:latin typeface="+mj-lt"/>
                <a:cs typeface="Calibri"/>
              </a:rPr>
              <a:t> </a:t>
            </a:r>
            <a:r>
              <a:rPr sz="2000" spc="-10" dirty="0">
                <a:latin typeface="+mj-lt"/>
                <a:cs typeface="Calibri"/>
              </a:rPr>
              <a:t>learning</a:t>
            </a:r>
            <a:endParaRPr lang="en-US" sz="2000" dirty="0">
              <a:latin typeface="+mj-lt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160"/>
              </a:spcBef>
              <a:buFont typeface="Arial" panose="020B0604020202020204" pitchFamily="34" charset="0"/>
              <a:buChar char="•"/>
              <a:tabLst>
                <a:tab pos="299085" algn="l"/>
              </a:tabLst>
            </a:pPr>
            <a:r>
              <a:rPr sz="2000" spc="20" dirty="0">
                <a:latin typeface="+mj-lt"/>
                <a:cs typeface="Calibri"/>
              </a:rPr>
              <a:t>Leverage</a:t>
            </a:r>
            <a:r>
              <a:rPr sz="2000" spc="45" dirty="0">
                <a:latin typeface="+mj-lt"/>
                <a:cs typeface="Calibri"/>
              </a:rPr>
              <a:t> </a:t>
            </a:r>
            <a:r>
              <a:rPr sz="2000" spc="20" dirty="0">
                <a:latin typeface="+mj-lt"/>
                <a:cs typeface="Calibri"/>
              </a:rPr>
              <a:t>the</a:t>
            </a:r>
            <a:r>
              <a:rPr sz="2000" spc="25" dirty="0">
                <a:latin typeface="+mj-lt"/>
                <a:cs typeface="Calibri"/>
              </a:rPr>
              <a:t> </a:t>
            </a:r>
            <a:r>
              <a:rPr sz="2000" spc="20" dirty="0">
                <a:latin typeface="+mj-lt"/>
                <a:cs typeface="Calibri"/>
              </a:rPr>
              <a:t>Anderson</a:t>
            </a:r>
            <a:r>
              <a:rPr sz="2000" spc="15" dirty="0">
                <a:latin typeface="+mj-lt"/>
                <a:cs typeface="Calibri"/>
              </a:rPr>
              <a:t> </a:t>
            </a:r>
            <a:r>
              <a:rPr sz="2000" spc="20" dirty="0">
                <a:latin typeface="+mj-lt"/>
                <a:cs typeface="Calibri"/>
              </a:rPr>
              <a:t>Ventures</a:t>
            </a:r>
            <a:r>
              <a:rPr sz="2000" spc="30" dirty="0">
                <a:latin typeface="+mj-lt"/>
                <a:cs typeface="Calibri"/>
              </a:rPr>
              <a:t> </a:t>
            </a:r>
            <a:r>
              <a:rPr sz="2000" spc="20" dirty="0">
                <a:latin typeface="+mj-lt"/>
                <a:cs typeface="Calibri"/>
              </a:rPr>
              <a:t>Institute</a:t>
            </a:r>
            <a:r>
              <a:rPr sz="2000" spc="45" dirty="0">
                <a:latin typeface="+mj-lt"/>
                <a:cs typeface="Calibri"/>
              </a:rPr>
              <a:t> </a:t>
            </a:r>
            <a:r>
              <a:rPr sz="2000" spc="60" dirty="0">
                <a:latin typeface="+mj-lt"/>
                <a:cs typeface="Calibri"/>
              </a:rPr>
              <a:t>and</a:t>
            </a:r>
            <a:r>
              <a:rPr sz="2000" spc="25" dirty="0">
                <a:latin typeface="+mj-lt"/>
                <a:cs typeface="Calibri"/>
              </a:rPr>
              <a:t> </a:t>
            </a:r>
            <a:r>
              <a:rPr sz="2000" spc="20" dirty="0">
                <a:latin typeface="+mj-lt"/>
                <a:cs typeface="Calibri"/>
              </a:rPr>
              <a:t>the</a:t>
            </a:r>
            <a:r>
              <a:rPr sz="2000" spc="30" dirty="0">
                <a:latin typeface="+mj-lt"/>
                <a:cs typeface="Calibri"/>
              </a:rPr>
              <a:t> </a:t>
            </a:r>
            <a:r>
              <a:rPr sz="2000" spc="55" dirty="0">
                <a:latin typeface="+mj-lt"/>
                <a:cs typeface="Calibri"/>
              </a:rPr>
              <a:t>Belinsky</a:t>
            </a:r>
            <a:r>
              <a:rPr sz="2000" dirty="0">
                <a:latin typeface="+mj-lt"/>
                <a:cs typeface="Calibri"/>
              </a:rPr>
              <a:t> </a:t>
            </a:r>
            <a:r>
              <a:rPr sz="2000" spc="20" dirty="0">
                <a:latin typeface="+mj-lt"/>
                <a:cs typeface="Calibri"/>
              </a:rPr>
              <a:t>Entrepreneurship</a:t>
            </a:r>
            <a:r>
              <a:rPr sz="2000" spc="10" dirty="0">
                <a:latin typeface="+mj-lt"/>
                <a:cs typeface="Calibri"/>
              </a:rPr>
              <a:t> </a:t>
            </a:r>
            <a:r>
              <a:rPr sz="2000" spc="20" dirty="0">
                <a:latin typeface="+mj-lt"/>
                <a:cs typeface="Calibri"/>
              </a:rPr>
              <a:t>Learning</a:t>
            </a:r>
            <a:r>
              <a:rPr sz="2000" spc="15" dirty="0">
                <a:latin typeface="+mj-lt"/>
                <a:cs typeface="Calibri"/>
              </a:rPr>
              <a:t> </a:t>
            </a:r>
            <a:r>
              <a:rPr sz="2000" spc="90" dirty="0">
                <a:latin typeface="+mj-lt"/>
                <a:cs typeface="Calibri"/>
              </a:rPr>
              <a:t>Lab</a:t>
            </a:r>
            <a:r>
              <a:rPr sz="2000" spc="40" dirty="0">
                <a:latin typeface="+mj-lt"/>
                <a:cs typeface="Calibri"/>
              </a:rPr>
              <a:t> </a:t>
            </a:r>
            <a:r>
              <a:rPr sz="2000" spc="20" dirty="0">
                <a:latin typeface="+mj-lt"/>
                <a:cs typeface="Calibri"/>
              </a:rPr>
              <a:t>to</a:t>
            </a:r>
            <a:r>
              <a:rPr sz="2000" spc="35" dirty="0">
                <a:latin typeface="+mj-lt"/>
                <a:cs typeface="Calibri"/>
              </a:rPr>
              <a:t> </a:t>
            </a:r>
            <a:r>
              <a:rPr sz="2000" spc="45" dirty="0">
                <a:latin typeface="+mj-lt"/>
                <a:cs typeface="Calibri"/>
              </a:rPr>
              <a:t>expose </a:t>
            </a:r>
            <a:r>
              <a:rPr sz="2000" spc="60" dirty="0">
                <a:latin typeface="+mj-lt"/>
                <a:cs typeface="Calibri"/>
              </a:rPr>
              <a:t>college</a:t>
            </a:r>
            <a:r>
              <a:rPr sz="2000" spc="15" dirty="0">
                <a:latin typeface="+mj-lt"/>
                <a:cs typeface="Calibri"/>
              </a:rPr>
              <a:t> </a:t>
            </a:r>
            <a:r>
              <a:rPr sz="2000" spc="50" dirty="0">
                <a:latin typeface="+mj-lt"/>
                <a:cs typeface="Calibri"/>
              </a:rPr>
              <a:t>students</a:t>
            </a:r>
            <a:r>
              <a:rPr sz="2000" spc="45" dirty="0">
                <a:latin typeface="+mj-lt"/>
                <a:cs typeface="Calibri"/>
              </a:rPr>
              <a:t> </a:t>
            </a:r>
            <a:r>
              <a:rPr sz="2000" spc="10" dirty="0">
                <a:latin typeface="+mj-lt"/>
                <a:cs typeface="Calibri"/>
              </a:rPr>
              <a:t>to</a:t>
            </a:r>
            <a:r>
              <a:rPr sz="2000" spc="50" dirty="0">
                <a:latin typeface="+mj-lt"/>
                <a:cs typeface="Calibri"/>
              </a:rPr>
              <a:t> </a:t>
            </a:r>
            <a:r>
              <a:rPr sz="2000" spc="10" dirty="0">
                <a:latin typeface="+mj-lt"/>
                <a:cs typeface="Calibri"/>
              </a:rPr>
              <a:t>real-world learning</a:t>
            </a:r>
            <a:r>
              <a:rPr sz="2000" spc="5" dirty="0">
                <a:latin typeface="+mj-lt"/>
                <a:cs typeface="Calibri"/>
              </a:rPr>
              <a:t> </a:t>
            </a:r>
            <a:r>
              <a:rPr sz="2000" spc="10" dirty="0">
                <a:latin typeface="+mj-lt"/>
                <a:cs typeface="Calibri"/>
              </a:rPr>
              <a:t>opportunities</a:t>
            </a:r>
            <a:r>
              <a:rPr sz="2000" spc="15" dirty="0">
                <a:latin typeface="+mj-lt"/>
                <a:cs typeface="Calibri"/>
              </a:rPr>
              <a:t> </a:t>
            </a:r>
            <a:r>
              <a:rPr sz="2000" spc="60" dirty="0">
                <a:latin typeface="+mj-lt"/>
                <a:cs typeface="Calibri"/>
              </a:rPr>
              <a:t>and</a:t>
            </a:r>
            <a:r>
              <a:rPr sz="2000" spc="30" dirty="0">
                <a:latin typeface="+mj-lt"/>
                <a:cs typeface="Calibri"/>
              </a:rPr>
              <a:t> </a:t>
            </a:r>
            <a:r>
              <a:rPr sz="2000" spc="90" dirty="0">
                <a:latin typeface="+mj-lt"/>
                <a:cs typeface="Calibri"/>
              </a:rPr>
              <a:t>co-</a:t>
            </a:r>
            <a:r>
              <a:rPr sz="2000" spc="50" dirty="0">
                <a:latin typeface="+mj-lt"/>
                <a:cs typeface="Calibri"/>
              </a:rPr>
              <a:t>location</a:t>
            </a:r>
            <a:r>
              <a:rPr sz="2000" spc="5" dirty="0">
                <a:latin typeface="+mj-lt"/>
                <a:cs typeface="Calibri"/>
              </a:rPr>
              <a:t> </a:t>
            </a:r>
            <a:r>
              <a:rPr sz="2000" spc="10" dirty="0">
                <a:latin typeface="+mj-lt"/>
                <a:cs typeface="Calibri"/>
              </a:rPr>
              <a:t>with</a:t>
            </a:r>
            <a:r>
              <a:rPr sz="2000" spc="45" dirty="0">
                <a:latin typeface="+mj-lt"/>
                <a:cs typeface="Calibri"/>
              </a:rPr>
              <a:t> </a:t>
            </a:r>
            <a:r>
              <a:rPr sz="2000" spc="-10" dirty="0">
                <a:latin typeface="+mj-lt"/>
                <a:cs typeface="Calibri"/>
              </a:rPr>
              <a:t>industry</a:t>
            </a:r>
            <a:endParaRPr sz="2000" dirty="0">
              <a:latin typeface="+mj-lt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160"/>
              </a:spcBef>
              <a:buFont typeface="Arial" panose="020B0604020202020204" pitchFamily="34" charset="0"/>
              <a:buChar char="•"/>
              <a:tabLst>
                <a:tab pos="299085" algn="l"/>
              </a:tabLst>
            </a:pPr>
            <a:r>
              <a:rPr sz="2000" spc="45" dirty="0">
                <a:latin typeface="+mj-lt"/>
                <a:cs typeface="Calibri"/>
              </a:rPr>
              <a:t>Develop</a:t>
            </a:r>
            <a:r>
              <a:rPr sz="2000" spc="35" dirty="0">
                <a:latin typeface="+mj-lt"/>
                <a:cs typeface="Calibri"/>
              </a:rPr>
              <a:t> </a:t>
            </a:r>
            <a:r>
              <a:rPr sz="2000" spc="10" dirty="0">
                <a:latin typeface="+mj-lt"/>
                <a:cs typeface="Calibri"/>
              </a:rPr>
              <a:t>industry-</a:t>
            </a:r>
            <a:r>
              <a:rPr sz="2000" spc="75" dirty="0">
                <a:latin typeface="+mj-lt"/>
                <a:cs typeface="Calibri"/>
              </a:rPr>
              <a:t>backed</a:t>
            </a:r>
            <a:r>
              <a:rPr sz="2000" spc="40" dirty="0">
                <a:latin typeface="+mj-lt"/>
                <a:cs typeface="Calibri"/>
              </a:rPr>
              <a:t> </a:t>
            </a:r>
            <a:r>
              <a:rPr sz="2000" spc="75" dirty="0">
                <a:latin typeface="+mj-lt"/>
                <a:cs typeface="Calibri"/>
              </a:rPr>
              <a:t>common</a:t>
            </a:r>
            <a:r>
              <a:rPr sz="2000" spc="30" dirty="0">
                <a:latin typeface="+mj-lt"/>
                <a:cs typeface="Calibri"/>
              </a:rPr>
              <a:t> </a:t>
            </a:r>
            <a:r>
              <a:rPr sz="2000" spc="55" dirty="0">
                <a:latin typeface="+mj-lt"/>
                <a:cs typeface="Calibri"/>
              </a:rPr>
              <a:t>curricula</a:t>
            </a:r>
            <a:r>
              <a:rPr sz="2000" spc="15" dirty="0">
                <a:latin typeface="+mj-lt"/>
                <a:cs typeface="Calibri"/>
              </a:rPr>
              <a:t> </a:t>
            </a:r>
            <a:r>
              <a:rPr sz="2000" spc="130" dirty="0">
                <a:latin typeface="+mj-lt"/>
                <a:cs typeface="Calibri"/>
              </a:rPr>
              <a:t>as</a:t>
            </a:r>
            <a:r>
              <a:rPr sz="2000" spc="40" dirty="0">
                <a:latin typeface="+mj-lt"/>
                <a:cs typeface="Calibri"/>
              </a:rPr>
              <a:t> </a:t>
            </a:r>
            <a:r>
              <a:rPr sz="2000" spc="10" dirty="0">
                <a:latin typeface="+mj-lt"/>
                <a:cs typeface="Calibri"/>
              </a:rPr>
              <a:t>pipeline</a:t>
            </a:r>
            <a:r>
              <a:rPr sz="2000" spc="30" dirty="0">
                <a:latin typeface="+mj-lt"/>
                <a:cs typeface="Calibri"/>
              </a:rPr>
              <a:t> </a:t>
            </a:r>
            <a:r>
              <a:rPr sz="2000" spc="10" dirty="0">
                <a:latin typeface="+mj-lt"/>
                <a:cs typeface="Calibri"/>
              </a:rPr>
              <a:t>to</a:t>
            </a:r>
            <a:r>
              <a:rPr sz="2000" spc="60" dirty="0">
                <a:latin typeface="+mj-lt"/>
                <a:cs typeface="Calibri"/>
              </a:rPr>
              <a:t> </a:t>
            </a:r>
            <a:r>
              <a:rPr sz="2000" spc="10" dirty="0">
                <a:latin typeface="+mj-lt"/>
                <a:cs typeface="Calibri"/>
              </a:rPr>
              <a:t>mobility/engineering</a:t>
            </a:r>
            <a:r>
              <a:rPr sz="2000" spc="5" dirty="0">
                <a:latin typeface="+mj-lt"/>
                <a:cs typeface="Calibri"/>
              </a:rPr>
              <a:t> </a:t>
            </a:r>
            <a:r>
              <a:rPr sz="2000" spc="-10" dirty="0">
                <a:latin typeface="+mj-lt"/>
                <a:cs typeface="Calibri"/>
              </a:rPr>
              <a:t>programs</a:t>
            </a:r>
            <a:endParaRPr sz="2000" dirty="0">
              <a:latin typeface="+mj-lt"/>
              <a:cs typeface="Calibri"/>
            </a:endParaRPr>
          </a:p>
        </p:txBody>
      </p:sp>
      <p:pic>
        <p:nvPicPr>
          <p:cNvPr id="8" name="object 2">
            <a:extLst>
              <a:ext uri="{FF2B5EF4-FFF2-40B4-BE49-F238E27FC236}">
                <a16:creationId xmlns:a16="http://schemas.microsoft.com/office/drawing/2014/main" id="{E7234BB5-0D36-3CCD-8A8D-2E9FD6E464D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773" y="207942"/>
            <a:ext cx="4164494" cy="71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16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A9CCB6-EA28-144B-85D2-3149BAF14A8B}"/>
              </a:ext>
            </a:extLst>
          </p:cNvPr>
          <p:cNvSpPr txBox="1"/>
          <p:nvPr/>
        </p:nvSpPr>
        <p:spPr>
          <a:xfrm>
            <a:off x="1676400" y="6176963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45F2D64-2643-86C6-E44F-9BC36769B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Board of Governors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D0527E7-2FAC-1369-3222-8370B49D5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DF9C1F-DB74-1E4B-8839-30A600129F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object 2">
            <a:extLst>
              <a:ext uri="{FF2B5EF4-FFF2-40B4-BE49-F238E27FC236}">
                <a16:creationId xmlns:a16="http://schemas.microsoft.com/office/drawing/2014/main" id="{1DE23BBF-D584-6B07-CCA7-BCC96B46ED2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773" y="207942"/>
            <a:ext cx="4164494" cy="719959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20939F9B-B85E-1C9C-14CB-5E1C872BE9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1350" y="1162296"/>
            <a:ext cx="7906849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spc="90" dirty="0"/>
              <a:t>Support</a:t>
            </a:r>
            <a:r>
              <a:rPr sz="2400" spc="5" dirty="0"/>
              <a:t> </a:t>
            </a:r>
            <a:r>
              <a:rPr sz="2400" spc="90" dirty="0"/>
              <a:t>and</a:t>
            </a:r>
            <a:r>
              <a:rPr sz="2400" spc="10" dirty="0"/>
              <a:t> </a:t>
            </a:r>
            <a:r>
              <a:rPr sz="2400" dirty="0"/>
              <a:t>growth</a:t>
            </a:r>
            <a:r>
              <a:rPr sz="2400" spc="20" dirty="0"/>
              <a:t> </a:t>
            </a:r>
            <a:r>
              <a:rPr sz="2400" dirty="0"/>
              <a:t>for</a:t>
            </a:r>
            <a:r>
              <a:rPr sz="2400" spc="15" dirty="0"/>
              <a:t> </a:t>
            </a:r>
            <a:r>
              <a:rPr sz="2400" spc="60" dirty="0"/>
              <a:t>the</a:t>
            </a:r>
            <a:r>
              <a:rPr sz="2400" spc="15" dirty="0"/>
              <a:t> </a:t>
            </a:r>
            <a:r>
              <a:rPr sz="2400" spc="60" dirty="0"/>
              <a:t>innovation</a:t>
            </a:r>
            <a:r>
              <a:rPr sz="2400" spc="15" dirty="0"/>
              <a:t> </a:t>
            </a:r>
            <a:r>
              <a:rPr sz="2400" spc="105" dirty="0"/>
              <a:t>economy</a:t>
            </a:r>
            <a:r>
              <a:rPr sz="2400" spc="-10" dirty="0"/>
              <a:t> </a:t>
            </a:r>
            <a:r>
              <a:rPr sz="2400" spc="60" dirty="0"/>
              <a:t>in</a:t>
            </a:r>
            <a:r>
              <a:rPr sz="2400" spc="15" dirty="0"/>
              <a:t> </a:t>
            </a:r>
            <a:r>
              <a:rPr sz="2400" spc="50" dirty="0"/>
              <a:t>Detroit</a:t>
            </a:r>
            <a:endParaRPr sz="2400" dirty="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C30709B7-7E30-2AD6-825C-1F8558E49F1C}"/>
              </a:ext>
            </a:extLst>
          </p:cNvPr>
          <p:cNvSpPr txBox="1"/>
          <p:nvPr/>
        </p:nvSpPr>
        <p:spPr>
          <a:xfrm>
            <a:off x="551351" y="1768921"/>
            <a:ext cx="10802449" cy="35650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2000" spc="55" dirty="0">
                <a:latin typeface="+mj-lt"/>
                <a:cs typeface="Calibri"/>
              </a:rPr>
              <a:t>Develop</a:t>
            </a:r>
            <a:r>
              <a:rPr sz="2000" spc="90" dirty="0">
                <a:latin typeface="+mj-lt"/>
                <a:cs typeface="Calibri"/>
              </a:rPr>
              <a:t> </a:t>
            </a:r>
            <a:r>
              <a:rPr sz="2000" spc="50" dirty="0">
                <a:latin typeface="+mj-lt"/>
                <a:cs typeface="Calibri"/>
              </a:rPr>
              <a:t>short-</a:t>
            </a:r>
            <a:r>
              <a:rPr sz="2000" dirty="0">
                <a:latin typeface="+mj-lt"/>
                <a:cs typeface="Calibri"/>
              </a:rPr>
              <a:t>term</a:t>
            </a:r>
            <a:r>
              <a:rPr sz="2000" spc="110" dirty="0">
                <a:latin typeface="+mj-lt"/>
                <a:cs typeface="Calibri"/>
              </a:rPr>
              <a:t> </a:t>
            </a:r>
            <a:r>
              <a:rPr sz="2000" spc="70" dirty="0">
                <a:latin typeface="+mj-lt"/>
                <a:cs typeface="Calibri"/>
              </a:rPr>
              <a:t>and</a:t>
            </a:r>
            <a:r>
              <a:rPr sz="2000" spc="80" dirty="0">
                <a:latin typeface="+mj-lt"/>
                <a:cs typeface="Calibri"/>
              </a:rPr>
              <a:t> </a:t>
            </a:r>
            <a:r>
              <a:rPr sz="2000" spc="50" dirty="0">
                <a:latin typeface="+mj-lt"/>
                <a:cs typeface="Calibri"/>
              </a:rPr>
              <a:t>long-</a:t>
            </a:r>
            <a:r>
              <a:rPr sz="2000" dirty="0">
                <a:latin typeface="+mj-lt"/>
                <a:cs typeface="Calibri"/>
              </a:rPr>
              <a:t>term</a:t>
            </a:r>
            <a:r>
              <a:rPr sz="2000" spc="100" dirty="0">
                <a:latin typeface="+mj-lt"/>
                <a:cs typeface="Calibri"/>
              </a:rPr>
              <a:t> </a:t>
            </a:r>
            <a:r>
              <a:rPr sz="2000" dirty="0">
                <a:latin typeface="+mj-lt"/>
                <a:cs typeface="Calibri"/>
              </a:rPr>
              <a:t>funding</a:t>
            </a:r>
            <a:r>
              <a:rPr sz="2000" spc="75" dirty="0">
                <a:latin typeface="+mj-lt"/>
                <a:cs typeface="Calibri"/>
              </a:rPr>
              <a:t> </a:t>
            </a:r>
            <a:r>
              <a:rPr sz="2000" spc="80" dirty="0">
                <a:latin typeface="+mj-lt"/>
                <a:cs typeface="Calibri"/>
              </a:rPr>
              <a:t>proposals</a:t>
            </a:r>
            <a:r>
              <a:rPr sz="2000" spc="100" dirty="0">
                <a:latin typeface="+mj-lt"/>
                <a:cs typeface="Calibri"/>
              </a:rPr>
              <a:t> </a:t>
            </a:r>
            <a:r>
              <a:rPr sz="2000" dirty="0">
                <a:latin typeface="+mj-lt"/>
                <a:cs typeface="Calibri"/>
              </a:rPr>
              <a:t>to</a:t>
            </a:r>
            <a:r>
              <a:rPr sz="2000" spc="85" dirty="0">
                <a:latin typeface="+mj-lt"/>
                <a:cs typeface="Calibri"/>
              </a:rPr>
              <a:t> address</a:t>
            </a:r>
            <a:r>
              <a:rPr sz="2000" spc="110" dirty="0">
                <a:latin typeface="+mj-lt"/>
                <a:cs typeface="Calibri"/>
              </a:rPr>
              <a:t> </a:t>
            </a:r>
            <a:r>
              <a:rPr sz="2000" dirty="0">
                <a:latin typeface="+mj-lt"/>
                <a:cs typeface="Calibri"/>
              </a:rPr>
              <a:t>the</a:t>
            </a:r>
            <a:r>
              <a:rPr sz="2000" spc="100" dirty="0">
                <a:latin typeface="+mj-lt"/>
                <a:cs typeface="Calibri"/>
              </a:rPr>
              <a:t> lack</a:t>
            </a:r>
            <a:r>
              <a:rPr sz="2000" spc="80" dirty="0">
                <a:latin typeface="+mj-lt"/>
                <a:cs typeface="Calibri"/>
              </a:rPr>
              <a:t> </a:t>
            </a:r>
            <a:r>
              <a:rPr sz="2000" dirty="0">
                <a:latin typeface="+mj-lt"/>
                <a:cs typeface="Calibri"/>
              </a:rPr>
              <a:t>of</a:t>
            </a:r>
            <a:r>
              <a:rPr sz="2000" spc="65" dirty="0">
                <a:latin typeface="+mj-lt"/>
                <a:cs typeface="Calibri"/>
              </a:rPr>
              <a:t> </a:t>
            </a:r>
            <a:r>
              <a:rPr sz="2000" dirty="0">
                <a:latin typeface="+mj-lt"/>
                <a:cs typeface="Calibri"/>
              </a:rPr>
              <a:t>funding</a:t>
            </a:r>
            <a:r>
              <a:rPr sz="2000" spc="75" dirty="0">
                <a:latin typeface="+mj-lt"/>
                <a:cs typeface="Calibri"/>
              </a:rPr>
              <a:t> </a:t>
            </a:r>
            <a:r>
              <a:rPr sz="2000" dirty="0">
                <a:latin typeface="+mj-lt"/>
                <a:cs typeface="Calibri"/>
              </a:rPr>
              <a:t>provided</a:t>
            </a:r>
            <a:r>
              <a:rPr sz="2000" spc="95" dirty="0">
                <a:latin typeface="+mj-lt"/>
                <a:cs typeface="Calibri"/>
              </a:rPr>
              <a:t> </a:t>
            </a:r>
            <a:r>
              <a:rPr sz="2000" dirty="0">
                <a:latin typeface="+mj-lt"/>
                <a:cs typeface="Calibri"/>
              </a:rPr>
              <a:t>by</a:t>
            </a:r>
            <a:r>
              <a:rPr sz="2000" spc="85" dirty="0">
                <a:latin typeface="+mj-lt"/>
                <a:cs typeface="Calibri"/>
              </a:rPr>
              <a:t> </a:t>
            </a:r>
            <a:r>
              <a:rPr sz="2000" dirty="0">
                <a:latin typeface="+mj-lt"/>
                <a:cs typeface="Calibri"/>
              </a:rPr>
              <a:t>the</a:t>
            </a:r>
            <a:r>
              <a:rPr sz="2000" spc="80" dirty="0">
                <a:latin typeface="+mj-lt"/>
                <a:cs typeface="Calibri"/>
              </a:rPr>
              <a:t> </a:t>
            </a:r>
            <a:r>
              <a:rPr sz="2000" spc="60" dirty="0">
                <a:latin typeface="+mj-lt"/>
                <a:cs typeface="Calibri"/>
              </a:rPr>
              <a:t>state’s </a:t>
            </a:r>
            <a:r>
              <a:rPr sz="2000" spc="65" dirty="0">
                <a:latin typeface="+mj-lt"/>
                <a:cs typeface="Calibri"/>
              </a:rPr>
              <a:t>SmartZone</a:t>
            </a:r>
            <a:r>
              <a:rPr sz="2000" spc="20" dirty="0">
                <a:latin typeface="+mj-lt"/>
                <a:cs typeface="Calibri"/>
              </a:rPr>
              <a:t> </a:t>
            </a:r>
            <a:r>
              <a:rPr sz="2000" spc="-10" dirty="0">
                <a:latin typeface="+mj-lt"/>
                <a:cs typeface="Calibri"/>
              </a:rPr>
              <a:t>program</a:t>
            </a:r>
            <a:endParaRPr sz="2000" dirty="0">
              <a:latin typeface="+mj-lt"/>
              <a:cs typeface="Calibri"/>
            </a:endParaRPr>
          </a:p>
          <a:p>
            <a:pPr marL="298450" marR="106680" indent="-286385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298450" algn="l"/>
              </a:tabLst>
            </a:pPr>
            <a:r>
              <a:rPr sz="2000" dirty="0">
                <a:latin typeface="+mj-lt"/>
                <a:cs typeface="Calibri"/>
              </a:rPr>
              <a:t>Leverage</a:t>
            </a:r>
            <a:r>
              <a:rPr sz="2000" spc="145" dirty="0">
                <a:latin typeface="+mj-lt"/>
                <a:cs typeface="Calibri"/>
              </a:rPr>
              <a:t> </a:t>
            </a:r>
            <a:r>
              <a:rPr sz="2000" dirty="0">
                <a:latin typeface="+mj-lt"/>
                <a:cs typeface="Calibri"/>
              </a:rPr>
              <a:t>the</a:t>
            </a:r>
            <a:r>
              <a:rPr sz="2000" spc="130" dirty="0">
                <a:latin typeface="+mj-lt"/>
                <a:cs typeface="Calibri"/>
              </a:rPr>
              <a:t> </a:t>
            </a:r>
            <a:r>
              <a:rPr sz="2000" dirty="0">
                <a:latin typeface="+mj-lt"/>
                <a:cs typeface="Calibri"/>
              </a:rPr>
              <a:t>Mobility</a:t>
            </a:r>
            <a:r>
              <a:rPr sz="2000" spc="114" dirty="0">
                <a:latin typeface="+mj-lt"/>
                <a:cs typeface="Calibri"/>
              </a:rPr>
              <a:t> </a:t>
            </a:r>
            <a:r>
              <a:rPr sz="2000" spc="50" dirty="0">
                <a:latin typeface="+mj-lt"/>
                <a:cs typeface="Calibri"/>
              </a:rPr>
              <a:t>Accelerator</a:t>
            </a:r>
            <a:r>
              <a:rPr sz="2000" spc="150" dirty="0">
                <a:latin typeface="+mj-lt"/>
                <a:cs typeface="Calibri"/>
              </a:rPr>
              <a:t> </a:t>
            </a:r>
            <a:r>
              <a:rPr sz="2000" dirty="0">
                <a:latin typeface="+mj-lt"/>
                <a:cs typeface="Calibri"/>
              </a:rPr>
              <a:t>Innovation</a:t>
            </a:r>
            <a:r>
              <a:rPr sz="2000" spc="85" dirty="0">
                <a:latin typeface="+mj-lt"/>
                <a:cs typeface="Calibri"/>
              </a:rPr>
              <a:t> </a:t>
            </a:r>
            <a:r>
              <a:rPr sz="2000" dirty="0">
                <a:latin typeface="+mj-lt"/>
                <a:cs typeface="Calibri"/>
              </a:rPr>
              <a:t>Network</a:t>
            </a:r>
            <a:r>
              <a:rPr sz="2000" spc="145" dirty="0">
                <a:latin typeface="+mj-lt"/>
                <a:cs typeface="Calibri"/>
              </a:rPr>
              <a:t> </a:t>
            </a:r>
            <a:r>
              <a:rPr sz="2000" dirty="0">
                <a:latin typeface="+mj-lt"/>
                <a:cs typeface="Calibri"/>
              </a:rPr>
              <a:t>(MAIN)</a:t>
            </a:r>
            <a:r>
              <a:rPr sz="2000" spc="135" dirty="0">
                <a:latin typeface="+mj-lt"/>
                <a:cs typeface="Calibri"/>
              </a:rPr>
              <a:t> </a:t>
            </a:r>
            <a:r>
              <a:rPr sz="2000" dirty="0">
                <a:latin typeface="+mj-lt"/>
                <a:cs typeface="Calibri"/>
              </a:rPr>
              <a:t>to</a:t>
            </a:r>
            <a:r>
              <a:rPr sz="2000" spc="140" dirty="0">
                <a:latin typeface="+mj-lt"/>
                <a:cs typeface="Calibri"/>
              </a:rPr>
              <a:t> </a:t>
            </a:r>
            <a:r>
              <a:rPr sz="2000" dirty="0">
                <a:latin typeface="+mj-lt"/>
                <a:cs typeface="Calibri"/>
              </a:rPr>
              <a:t>position</a:t>
            </a:r>
            <a:r>
              <a:rPr sz="2000" spc="100" dirty="0">
                <a:latin typeface="+mj-lt"/>
                <a:cs typeface="Calibri"/>
              </a:rPr>
              <a:t> </a:t>
            </a:r>
            <a:r>
              <a:rPr sz="2000" dirty="0">
                <a:latin typeface="+mj-lt"/>
                <a:cs typeface="Calibri"/>
              </a:rPr>
              <a:t>Entrepreneurs-in-</a:t>
            </a:r>
            <a:r>
              <a:rPr sz="2000" spc="70" dirty="0">
                <a:latin typeface="+mj-lt"/>
                <a:cs typeface="Calibri"/>
              </a:rPr>
              <a:t>Residence</a:t>
            </a:r>
            <a:r>
              <a:rPr sz="2000" spc="114" dirty="0">
                <a:latin typeface="+mj-lt"/>
                <a:cs typeface="Calibri"/>
              </a:rPr>
              <a:t> </a:t>
            </a:r>
            <a:r>
              <a:rPr sz="2000" spc="-25" dirty="0">
                <a:latin typeface="+mj-lt"/>
                <a:cs typeface="Calibri"/>
              </a:rPr>
              <a:t>to </a:t>
            </a:r>
            <a:r>
              <a:rPr sz="2000" spc="10" dirty="0">
                <a:latin typeface="+mj-lt"/>
                <a:cs typeface="Calibri"/>
              </a:rPr>
              <a:t>provide</a:t>
            </a:r>
            <a:r>
              <a:rPr sz="2000" spc="20" dirty="0">
                <a:latin typeface="+mj-lt"/>
                <a:cs typeface="Calibri"/>
              </a:rPr>
              <a:t> </a:t>
            </a:r>
            <a:r>
              <a:rPr sz="2000" spc="65" dirty="0">
                <a:latin typeface="+mj-lt"/>
                <a:cs typeface="Calibri"/>
              </a:rPr>
              <a:t>technical</a:t>
            </a:r>
            <a:r>
              <a:rPr sz="2000" spc="5" dirty="0">
                <a:latin typeface="+mj-lt"/>
                <a:cs typeface="Calibri"/>
              </a:rPr>
              <a:t> </a:t>
            </a:r>
            <a:r>
              <a:rPr sz="2000" spc="90" dirty="0">
                <a:latin typeface="+mj-lt"/>
                <a:cs typeface="Calibri"/>
              </a:rPr>
              <a:t>assistance</a:t>
            </a:r>
            <a:r>
              <a:rPr sz="2000" spc="20" dirty="0">
                <a:latin typeface="+mj-lt"/>
                <a:cs typeface="Calibri"/>
              </a:rPr>
              <a:t> </a:t>
            </a:r>
            <a:r>
              <a:rPr sz="2000" spc="10" dirty="0">
                <a:latin typeface="+mj-lt"/>
                <a:cs typeface="Calibri"/>
              </a:rPr>
              <a:t>to</a:t>
            </a:r>
            <a:r>
              <a:rPr sz="2000" spc="40" dirty="0">
                <a:latin typeface="+mj-lt"/>
                <a:cs typeface="Calibri"/>
              </a:rPr>
              <a:t> </a:t>
            </a:r>
            <a:r>
              <a:rPr sz="2000" spc="10" dirty="0">
                <a:latin typeface="+mj-lt"/>
                <a:cs typeface="Calibri"/>
              </a:rPr>
              <a:t>founders,</a:t>
            </a:r>
            <a:r>
              <a:rPr sz="2000" spc="-5" dirty="0">
                <a:latin typeface="+mj-lt"/>
                <a:cs typeface="Calibri"/>
              </a:rPr>
              <a:t> </a:t>
            </a:r>
            <a:r>
              <a:rPr sz="2000" spc="50" dirty="0">
                <a:latin typeface="+mj-lt"/>
                <a:cs typeface="Calibri"/>
              </a:rPr>
              <a:t>pitch</a:t>
            </a:r>
            <a:r>
              <a:rPr sz="2000" spc="25" dirty="0">
                <a:latin typeface="+mj-lt"/>
                <a:cs typeface="Calibri"/>
              </a:rPr>
              <a:t> </a:t>
            </a:r>
            <a:r>
              <a:rPr sz="2000" spc="50" dirty="0">
                <a:latin typeface="+mj-lt"/>
                <a:cs typeface="Calibri"/>
              </a:rPr>
              <a:t>competitions,</a:t>
            </a:r>
            <a:r>
              <a:rPr sz="2000" spc="30" dirty="0">
                <a:latin typeface="+mj-lt"/>
                <a:cs typeface="Calibri"/>
              </a:rPr>
              <a:t> </a:t>
            </a:r>
            <a:r>
              <a:rPr sz="2000" spc="135" dirty="0">
                <a:latin typeface="+mj-lt"/>
                <a:cs typeface="Calibri"/>
              </a:rPr>
              <a:t>access</a:t>
            </a:r>
            <a:r>
              <a:rPr sz="2000" spc="20" dirty="0">
                <a:latin typeface="+mj-lt"/>
                <a:cs typeface="Calibri"/>
              </a:rPr>
              <a:t> </a:t>
            </a:r>
            <a:r>
              <a:rPr sz="2000" spc="10" dirty="0">
                <a:latin typeface="+mj-lt"/>
                <a:cs typeface="Calibri"/>
              </a:rPr>
              <a:t>to</a:t>
            </a:r>
            <a:r>
              <a:rPr sz="2000" spc="35" dirty="0">
                <a:latin typeface="+mj-lt"/>
                <a:cs typeface="Calibri"/>
              </a:rPr>
              <a:t> </a:t>
            </a:r>
            <a:r>
              <a:rPr sz="2000" spc="50" dirty="0">
                <a:latin typeface="+mj-lt"/>
                <a:cs typeface="Calibri"/>
              </a:rPr>
              <a:t>idea-</a:t>
            </a:r>
            <a:r>
              <a:rPr sz="2000" spc="55" dirty="0">
                <a:latin typeface="+mj-lt"/>
                <a:cs typeface="Calibri"/>
              </a:rPr>
              <a:t>stage</a:t>
            </a:r>
            <a:r>
              <a:rPr sz="2000" spc="35" dirty="0">
                <a:latin typeface="+mj-lt"/>
                <a:cs typeface="Calibri"/>
              </a:rPr>
              <a:t> </a:t>
            </a:r>
            <a:r>
              <a:rPr sz="2000" spc="10" dirty="0">
                <a:latin typeface="+mj-lt"/>
                <a:cs typeface="Calibri"/>
              </a:rPr>
              <a:t>mobility</a:t>
            </a:r>
            <a:r>
              <a:rPr sz="2000" spc="5" dirty="0">
                <a:latin typeface="+mj-lt"/>
                <a:cs typeface="Calibri"/>
              </a:rPr>
              <a:t> </a:t>
            </a:r>
            <a:r>
              <a:rPr sz="2000" spc="10" dirty="0">
                <a:latin typeface="+mj-lt"/>
                <a:cs typeface="Calibri"/>
              </a:rPr>
              <a:t>founders </a:t>
            </a:r>
            <a:r>
              <a:rPr sz="2000" spc="60" dirty="0">
                <a:latin typeface="+mj-lt"/>
                <a:cs typeface="Calibri"/>
              </a:rPr>
              <a:t>and</a:t>
            </a:r>
            <a:r>
              <a:rPr sz="2000" spc="20" dirty="0">
                <a:latin typeface="+mj-lt"/>
                <a:cs typeface="Calibri"/>
              </a:rPr>
              <a:t> </a:t>
            </a:r>
            <a:r>
              <a:rPr sz="2000" spc="35" dirty="0">
                <a:latin typeface="+mj-lt"/>
                <a:cs typeface="Calibri"/>
              </a:rPr>
              <a:t>a </a:t>
            </a:r>
            <a:r>
              <a:rPr sz="2000" dirty="0">
                <a:latin typeface="+mj-lt"/>
                <a:cs typeface="Calibri"/>
              </a:rPr>
              <a:t>pipeline</a:t>
            </a:r>
            <a:r>
              <a:rPr sz="2000" spc="45" dirty="0">
                <a:latin typeface="+mj-lt"/>
                <a:cs typeface="Calibri"/>
              </a:rPr>
              <a:t> </a:t>
            </a:r>
            <a:r>
              <a:rPr sz="2000" dirty="0">
                <a:latin typeface="+mj-lt"/>
                <a:cs typeface="Calibri"/>
              </a:rPr>
              <a:t>to</a:t>
            </a:r>
            <a:r>
              <a:rPr sz="2000" spc="60" dirty="0">
                <a:latin typeface="+mj-lt"/>
                <a:cs typeface="Calibri"/>
              </a:rPr>
              <a:t> </a:t>
            </a:r>
            <a:r>
              <a:rPr sz="2000" spc="55" dirty="0">
                <a:latin typeface="+mj-lt"/>
                <a:cs typeface="Calibri"/>
              </a:rPr>
              <a:t>Newlab</a:t>
            </a:r>
            <a:r>
              <a:rPr sz="2000" spc="85" dirty="0">
                <a:latin typeface="+mj-lt"/>
                <a:cs typeface="Calibri"/>
              </a:rPr>
              <a:t> </a:t>
            </a:r>
            <a:r>
              <a:rPr sz="2000" spc="50" dirty="0">
                <a:latin typeface="+mj-lt"/>
                <a:cs typeface="Calibri"/>
              </a:rPr>
              <a:t>members.</a:t>
            </a:r>
            <a:endParaRPr sz="2000" dirty="0">
              <a:latin typeface="+mj-lt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299085" algn="l"/>
              </a:tabLst>
            </a:pPr>
            <a:r>
              <a:rPr sz="2000" spc="10" dirty="0">
                <a:latin typeface="+mj-lt"/>
                <a:cs typeface="Calibri"/>
              </a:rPr>
              <a:t>Offer</a:t>
            </a:r>
            <a:r>
              <a:rPr sz="2000" spc="20" dirty="0">
                <a:latin typeface="+mj-lt"/>
                <a:cs typeface="Calibri"/>
              </a:rPr>
              <a:t> </a:t>
            </a:r>
            <a:r>
              <a:rPr sz="2000" spc="50" dirty="0">
                <a:latin typeface="+mj-lt"/>
                <a:cs typeface="Calibri"/>
              </a:rPr>
              <a:t>students</a:t>
            </a:r>
            <a:r>
              <a:rPr sz="2000" spc="65" dirty="0">
                <a:latin typeface="+mj-lt"/>
                <a:cs typeface="Calibri"/>
              </a:rPr>
              <a:t> </a:t>
            </a:r>
            <a:r>
              <a:rPr sz="2000" spc="60" dirty="0">
                <a:latin typeface="+mj-lt"/>
                <a:cs typeface="Calibri"/>
              </a:rPr>
              <a:t>and</a:t>
            </a:r>
            <a:r>
              <a:rPr sz="2000" spc="55" dirty="0">
                <a:latin typeface="+mj-lt"/>
                <a:cs typeface="Calibri"/>
              </a:rPr>
              <a:t> </a:t>
            </a:r>
            <a:r>
              <a:rPr sz="2000" spc="10" dirty="0">
                <a:latin typeface="+mj-lt"/>
                <a:cs typeface="Calibri"/>
              </a:rPr>
              <a:t>mentors</a:t>
            </a:r>
            <a:r>
              <a:rPr sz="2000" spc="45" dirty="0">
                <a:latin typeface="+mj-lt"/>
                <a:cs typeface="Calibri"/>
              </a:rPr>
              <a:t> </a:t>
            </a:r>
            <a:r>
              <a:rPr sz="2000" spc="105" dirty="0">
                <a:latin typeface="+mj-lt"/>
                <a:cs typeface="Calibri"/>
              </a:rPr>
              <a:t>space</a:t>
            </a:r>
            <a:r>
              <a:rPr sz="2000" spc="60" dirty="0">
                <a:latin typeface="+mj-lt"/>
                <a:cs typeface="Calibri"/>
              </a:rPr>
              <a:t> </a:t>
            </a:r>
            <a:r>
              <a:rPr sz="2000" spc="10" dirty="0">
                <a:latin typeface="+mj-lt"/>
                <a:cs typeface="Calibri"/>
              </a:rPr>
              <a:t>to</a:t>
            </a:r>
            <a:r>
              <a:rPr sz="2000" spc="50" dirty="0">
                <a:latin typeface="+mj-lt"/>
                <a:cs typeface="Calibri"/>
              </a:rPr>
              <a:t> </a:t>
            </a:r>
            <a:r>
              <a:rPr sz="2000" spc="10" dirty="0">
                <a:latin typeface="+mj-lt"/>
                <a:cs typeface="Calibri"/>
              </a:rPr>
              <a:t>explore</a:t>
            </a:r>
            <a:r>
              <a:rPr sz="2000" spc="40" dirty="0">
                <a:latin typeface="+mj-lt"/>
                <a:cs typeface="Calibri"/>
              </a:rPr>
              <a:t> </a:t>
            </a:r>
            <a:r>
              <a:rPr sz="2000" spc="10" dirty="0">
                <a:latin typeface="+mj-lt"/>
                <a:cs typeface="Calibri"/>
              </a:rPr>
              <a:t>real-world</a:t>
            </a:r>
            <a:r>
              <a:rPr sz="2000" spc="45" dirty="0">
                <a:latin typeface="+mj-lt"/>
                <a:cs typeface="Calibri"/>
              </a:rPr>
              <a:t> </a:t>
            </a:r>
            <a:r>
              <a:rPr sz="2000" spc="10" dirty="0">
                <a:latin typeface="+mj-lt"/>
                <a:cs typeface="Calibri"/>
              </a:rPr>
              <a:t>learning</a:t>
            </a:r>
            <a:r>
              <a:rPr sz="2000" spc="20" dirty="0">
                <a:latin typeface="+mj-lt"/>
                <a:cs typeface="Calibri"/>
              </a:rPr>
              <a:t> </a:t>
            </a:r>
            <a:r>
              <a:rPr sz="2000" spc="50" dirty="0">
                <a:latin typeface="+mj-lt"/>
                <a:cs typeface="Calibri"/>
              </a:rPr>
              <a:t>experiences</a:t>
            </a:r>
            <a:r>
              <a:rPr sz="2000" spc="60" dirty="0">
                <a:latin typeface="+mj-lt"/>
                <a:cs typeface="Calibri"/>
              </a:rPr>
              <a:t> </a:t>
            </a:r>
            <a:r>
              <a:rPr sz="2000" spc="10" dirty="0">
                <a:latin typeface="+mj-lt"/>
                <a:cs typeface="Calibri"/>
              </a:rPr>
              <a:t>via</a:t>
            </a:r>
            <a:r>
              <a:rPr sz="2000" spc="30" dirty="0">
                <a:latin typeface="+mj-lt"/>
                <a:cs typeface="Calibri"/>
              </a:rPr>
              <a:t> </a:t>
            </a:r>
            <a:r>
              <a:rPr sz="2000" spc="90" dirty="0">
                <a:latin typeface="+mj-lt"/>
                <a:cs typeface="Calibri"/>
              </a:rPr>
              <a:t>WSU’s</a:t>
            </a:r>
            <a:r>
              <a:rPr sz="2000" spc="30" dirty="0">
                <a:latin typeface="+mj-lt"/>
                <a:cs typeface="Calibri"/>
              </a:rPr>
              <a:t> </a:t>
            </a:r>
            <a:r>
              <a:rPr sz="2000" spc="10" dirty="0">
                <a:latin typeface="+mj-lt"/>
                <a:cs typeface="Calibri"/>
              </a:rPr>
              <a:t>Engineering</a:t>
            </a:r>
            <a:r>
              <a:rPr sz="2000" spc="5" dirty="0">
                <a:latin typeface="+mj-lt"/>
                <a:cs typeface="Calibri"/>
              </a:rPr>
              <a:t> </a:t>
            </a:r>
            <a:r>
              <a:rPr sz="2000" spc="85" dirty="0">
                <a:latin typeface="+mj-lt"/>
                <a:cs typeface="Calibri"/>
              </a:rPr>
              <a:t>Clinic</a:t>
            </a:r>
            <a:endParaRPr sz="2000" dirty="0">
              <a:latin typeface="+mj-lt"/>
              <a:cs typeface="Calibri"/>
            </a:endParaRPr>
          </a:p>
          <a:p>
            <a:pPr marL="299085" marR="34925" indent="-287020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299085" algn="l"/>
              </a:tabLst>
            </a:pPr>
            <a:r>
              <a:rPr sz="2000" spc="50" dirty="0">
                <a:latin typeface="+mj-lt"/>
                <a:cs typeface="Calibri"/>
              </a:rPr>
              <a:t>Orchestrate</a:t>
            </a:r>
            <a:r>
              <a:rPr sz="2000" spc="35" dirty="0">
                <a:latin typeface="+mj-lt"/>
                <a:cs typeface="Calibri"/>
              </a:rPr>
              <a:t> </a:t>
            </a:r>
            <a:r>
              <a:rPr sz="2000" spc="10" dirty="0">
                <a:latin typeface="+mj-lt"/>
                <a:cs typeface="Calibri"/>
              </a:rPr>
              <a:t>opportunities</a:t>
            </a:r>
            <a:r>
              <a:rPr sz="2000" spc="5" dirty="0">
                <a:latin typeface="+mj-lt"/>
                <a:cs typeface="Calibri"/>
              </a:rPr>
              <a:t> </a:t>
            </a:r>
            <a:r>
              <a:rPr sz="2000" spc="10" dirty="0">
                <a:latin typeface="+mj-lt"/>
                <a:cs typeface="Calibri"/>
              </a:rPr>
              <a:t>with</a:t>
            </a:r>
            <a:r>
              <a:rPr sz="2000" spc="35" dirty="0">
                <a:latin typeface="+mj-lt"/>
                <a:cs typeface="Calibri"/>
              </a:rPr>
              <a:t> </a:t>
            </a:r>
            <a:r>
              <a:rPr sz="2000" spc="55" dirty="0">
                <a:latin typeface="+mj-lt"/>
                <a:cs typeface="Calibri"/>
              </a:rPr>
              <a:t>students</a:t>
            </a:r>
            <a:r>
              <a:rPr sz="2000" spc="35" dirty="0">
                <a:latin typeface="+mj-lt"/>
                <a:cs typeface="Calibri"/>
              </a:rPr>
              <a:t> </a:t>
            </a:r>
            <a:r>
              <a:rPr sz="2000" spc="10" dirty="0">
                <a:latin typeface="+mj-lt"/>
                <a:cs typeface="Calibri"/>
              </a:rPr>
              <a:t>in</a:t>
            </a:r>
            <a:r>
              <a:rPr sz="2000" spc="5" dirty="0">
                <a:latin typeface="+mj-lt"/>
                <a:cs typeface="Calibri"/>
              </a:rPr>
              <a:t> </a:t>
            </a:r>
            <a:r>
              <a:rPr sz="2000" spc="10" dirty="0">
                <a:latin typeface="+mj-lt"/>
                <a:cs typeface="Calibri"/>
              </a:rPr>
              <a:t>Warrior</a:t>
            </a:r>
            <a:r>
              <a:rPr sz="2000" spc="-10" dirty="0">
                <a:latin typeface="+mj-lt"/>
                <a:cs typeface="Calibri"/>
              </a:rPr>
              <a:t> </a:t>
            </a:r>
            <a:r>
              <a:rPr sz="2000" spc="10" dirty="0">
                <a:latin typeface="+mj-lt"/>
                <a:cs typeface="Calibri"/>
              </a:rPr>
              <a:t>Ventures</a:t>
            </a:r>
            <a:r>
              <a:rPr sz="2000" spc="15" dirty="0">
                <a:latin typeface="+mj-lt"/>
                <a:cs typeface="Calibri"/>
              </a:rPr>
              <a:t> </a:t>
            </a:r>
            <a:r>
              <a:rPr sz="2000" spc="10" dirty="0">
                <a:latin typeface="+mj-lt"/>
                <a:cs typeface="Calibri"/>
              </a:rPr>
              <a:t>to</a:t>
            </a:r>
            <a:r>
              <a:rPr sz="2000" spc="25" dirty="0">
                <a:latin typeface="+mj-lt"/>
                <a:cs typeface="Calibri"/>
              </a:rPr>
              <a:t> </a:t>
            </a:r>
            <a:r>
              <a:rPr sz="2000" spc="10" dirty="0">
                <a:latin typeface="+mj-lt"/>
                <a:cs typeface="Calibri"/>
              </a:rPr>
              <a:t>meet</a:t>
            </a:r>
            <a:r>
              <a:rPr sz="2000" spc="40" dirty="0">
                <a:latin typeface="+mj-lt"/>
                <a:cs typeface="Calibri"/>
              </a:rPr>
              <a:t> </a:t>
            </a:r>
            <a:r>
              <a:rPr sz="2000" spc="10" dirty="0">
                <a:latin typeface="+mj-lt"/>
                <a:cs typeface="Calibri"/>
              </a:rPr>
              <a:t>founders</a:t>
            </a:r>
            <a:r>
              <a:rPr sz="2000" spc="-5" dirty="0">
                <a:latin typeface="+mj-lt"/>
                <a:cs typeface="Calibri"/>
              </a:rPr>
              <a:t> </a:t>
            </a:r>
            <a:r>
              <a:rPr sz="2000" spc="10" dirty="0">
                <a:latin typeface="+mj-lt"/>
                <a:cs typeface="Calibri"/>
              </a:rPr>
              <a:t>with</a:t>
            </a:r>
            <a:r>
              <a:rPr sz="2000" spc="25" dirty="0">
                <a:latin typeface="+mj-lt"/>
                <a:cs typeface="Calibri"/>
              </a:rPr>
              <a:t> </a:t>
            </a:r>
            <a:r>
              <a:rPr sz="2000" spc="10" dirty="0">
                <a:latin typeface="+mj-lt"/>
                <a:cs typeface="Calibri"/>
              </a:rPr>
              <a:t>the</a:t>
            </a:r>
            <a:r>
              <a:rPr sz="2000" spc="35" dirty="0">
                <a:latin typeface="+mj-lt"/>
                <a:cs typeface="Calibri"/>
              </a:rPr>
              <a:t> </a:t>
            </a:r>
            <a:r>
              <a:rPr sz="2000" spc="10" dirty="0">
                <a:latin typeface="+mj-lt"/>
                <a:cs typeface="Calibri"/>
              </a:rPr>
              <a:t>goal</a:t>
            </a:r>
            <a:r>
              <a:rPr sz="2000" spc="5" dirty="0">
                <a:latin typeface="+mj-lt"/>
                <a:cs typeface="Calibri"/>
              </a:rPr>
              <a:t> </a:t>
            </a:r>
            <a:r>
              <a:rPr sz="2000" spc="10" dirty="0">
                <a:latin typeface="+mj-lt"/>
                <a:cs typeface="Calibri"/>
              </a:rPr>
              <a:t>to</a:t>
            </a:r>
            <a:r>
              <a:rPr sz="2000" spc="35" dirty="0">
                <a:latin typeface="+mj-lt"/>
                <a:cs typeface="Calibri"/>
              </a:rPr>
              <a:t> </a:t>
            </a:r>
            <a:r>
              <a:rPr sz="2000" spc="65" dirty="0">
                <a:latin typeface="+mj-lt"/>
                <a:cs typeface="Calibri"/>
              </a:rPr>
              <a:t>increase</a:t>
            </a:r>
            <a:r>
              <a:rPr sz="2000" spc="5" dirty="0">
                <a:latin typeface="+mj-lt"/>
                <a:cs typeface="Calibri"/>
              </a:rPr>
              <a:t> </a:t>
            </a:r>
            <a:r>
              <a:rPr sz="2000" spc="-10" dirty="0">
                <a:latin typeface="+mj-lt"/>
                <a:cs typeface="Calibri"/>
              </a:rPr>
              <a:t>their </a:t>
            </a:r>
            <a:r>
              <a:rPr sz="2000" dirty="0">
                <a:latin typeface="+mj-lt"/>
                <a:cs typeface="Calibri"/>
              </a:rPr>
              <a:t>knowledge</a:t>
            </a:r>
            <a:r>
              <a:rPr sz="2000" spc="120" dirty="0">
                <a:latin typeface="+mj-lt"/>
                <a:cs typeface="Calibri"/>
              </a:rPr>
              <a:t> </a:t>
            </a:r>
            <a:r>
              <a:rPr sz="2000" dirty="0">
                <a:latin typeface="+mj-lt"/>
                <a:cs typeface="Calibri"/>
              </a:rPr>
              <a:t>of</a:t>
            </a:r>
            <a:r>
              <a:rPr sz="2000" spc="114" dirty="0">
                <a:latin typeface="+mj-lt"/>
                <a:cs typeface="Calibri"/>
              </a:rPr>
              <a:t> </a:t>
            </a:r>
            <a:r>
              <a:rPr sz="2000" dirty="0">
                <a:latin typeface="+mj-lt"/>
                <a:cs typeface="Calibri"/>
              </a:rPr>
              <a:t>entrepreneurial</a:t>
            </a:r>
            <a:r>
              <a:rPr sz="2000" spc="140" dirty="0">
                <a:latin typeface="+mj-lt"/>
                <a:cs typeface="Calibri"/>
              </a:rPr>
              <a:t> </a:t>
            </a:r>
            <a:r>
              <a:rPr sz="2000" spc="60" dirty="0">
                <a:latin typeface="+mj-lt"/>
                <a:cs typeface="Calibri"/>
              </a:rPr>
              <a:t>and</a:t>
            </a:r>
            <a:r>
              <a:rPr sz="2000" spc="140" dirty="0">
                <a:latin typeface="+mj-lt"/>
                <a:cs typeface="Calibri"/>
              </a:rPr>
              <a:t> </a:t>
            </a:r>
            <a:r>
              <a:rPr sz="2000" dirty="0">
                <a:latin typeface="+mj-lt"/>
                <a:cs typeface="Calibri"/>
              </a:rPr>
              <a:t>funding</a:t>
            </a:r>
            <a:r>
              <a:rPr sz="2000" spc="105" dirty="0">
                <a:latin typeface="+mj-lt"/>
                <a:cs typeface="Calibri"/>
              </a:rPr>
              <a:t> </a:t>
            </a:r>
            <a:r>
              <a:rPr sz="2000" spc="-10" dirty="0">
                <a:latin typeface="+mj-lt"/>
                <a:cs typeface="Calibri"/>
              </a:rPr>
              <a:t>opportunities.</a:t>
            </a:r>
            <a:endParaRPr sz="2000" dirty="0"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5440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A9CCB6-EA28-144B-85D2-3149BAF14A8B}"/>
              </a:ext>
            </a:extLst>
          </p:cNvPr>
          <p:cNvSpPr txBox="1"/>
          <p:nvPr/>
        </p:nvSpPr>
        <p:spPr>
          <a:xfrm>
            <a:off x="1676400" y="6176963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45F2D64-2643-86C6-E44F-9BC36769B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Board of Governors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D0527E7-2FAC-1369-3222-8370B49D5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DF9C1F-DB74-1E4B-8839-30A600129F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object 2">
            <a:extLst>
              <a:ext uri="{FF2B5EF4-FFF2-40B4-BE49-F238E27FC236}">
                <a16:creationId xmlns:a16="http://schemas.microsoft.com/office/drawing/2014/main" id="{1DE23BBF-D584-6B07-CCA7-BCC96B46ED2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773" y="207942"/>
            <a:ext cx="4164494" cy="719959"/>
          </a:xfrm>
          <a:prstGeom prst="rect">
            <a:avLst/>
          </a:prstGeom>
        </p:spPr>
      </p:pic>
      <p:sp>
        <p:nvSpPr>
          <p:cNvPr id="2" name="object 3">
            <a:extLst>
              <a:ext uri="{FF2B5EF4-FFF2-40B4-BE49-F238E27FC236}">
                <a16:creationId xmlns:a16="http://schemas.microsoft.com/office/drawing/2014/main" id="{F0DBDB60-14AB-DA23-81A9-574837AA16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2720" y="1651639"/>
            <a:ext cx="6788680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spc="90" dirty="0"/>
              <a:t>Upskilling,</a:t>
            </a:r>
            <a:r>
              <a:rPr sz="2400" spc="-20" dirty="0"/>
              <a:t> </a:t>
            </a:r>
            <a:r>
              <a:rPr sz="2400" spc="95" dirty="0"/>
              <a:t>Reskilling</a:t>
            </a:r>
            <a:r>
              <a:rPr sz="2400" spc="-45" dirty="0"/>
              <a:t> </a:t>
            </a:r>
            <a:r>
              <a:rPr sz="2400" spc="90" dirty="0"/>
              <a:t>and</a:t>
            </a:r>
            <a:r>
              <a:rPr sz="2400" spc="-15" dirty="0"/>
              <a:t> </a:t>
            </a:r>
            <a:r>
              <a:rPr sz="2400" spc="65" dirty="0"/>
              <a:t>Adult</a:t>
            </a:r>
            <a:r>
              <a:rPr sz="2400" spc="-45" dirty="0"/>
              <a:t> </a:t>
            </a:r>
            <a:r>
              <a:rPr sz="2400" spc="60" dirty="0"/>
              <a:t>learning</a:t>
            </a:r>
            <a:endParaRPr sz="2400" dirty="0"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DBEA0715-6AAB-7F95-5F83-F6D704B17D39}"/>
              </a:ext>
            </a:extLst>
          </p:cNvPr>
          <p:cNvSpPr txBox="1"/>
          <p:nvPr/>
        </p:nvSpPr>
        <p:spPr>
          <a:xfrm>
            <a:off x="602720" y="2197304"/>
            <a:ext cx="10453370" cy="2705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2000" spc="45" dirty="0">
                <a:latin typeface="+mj-lt"/>
                <a:cs typeface="Calibri"/>
              </a:rPr>
              <a:t>Develop</a:t>
            </a:r>
            <a:r>
              <a:rPr sz="2000" spc="90" dirty="0">
                <a:latin typeface="+mj-lt"/>
                <a:cs typeface="Calibri"/>
              </a:rPr>
              <a:t> </a:t>
            </a:r>
            <a:r>
              <a:rPr sz="2000" spc="10" dirty="0">
                <a:latin typeface="+mj-lt"/>
                <a:cs typeface="Calibri"/>
              </a:rPr>
              <a:t>non-traditional</a:t>
            </a:r>
            <a:r>
              <a:rPr sz="2000" spc="45" dirty="0">
                <a:latin typeface="+mj-lt"/>
                <a:cs typeface="Calibri"/>
              </a:rPr>
              <a:t> </a:t>
            </a:r>
            <a:r>
              <a:rPr sz="2000" spc="10" dirty="0">
                <a:latin typeface="+mj-lt"/>
                <a:cs typeface="Calibri"/>
              </a:rPr>
              <a:t>learning</a:t>
            </a:r>
            <a:r>
              <a:rPr sz="2000" spc="60" dirty="0">
                <a:latin typeface="+mj-lt"/>
                <a:cs typeface="Calibri"/>
              </a:rPr>
              <a:t> </a:t>
            </a:r>
            <a:r>
              <a:rPr sz="2000" spc="10" dirty="0">
                <a:latin typeface="+mj-lt"/>
                <a:cs typeface="Calibri"/>
              </a:rPr>
              <a:t>opportunities</a:t>
            </a:r>
            <a:r>
              <a:rPr sz="2000" spc="80" dirty="0">
                <a:latin typeface="+mj-lt"/>
                <a:cs typeface="Calibri"/>
              </a:rPr>
              <a:t> </a:t>
            </a:r>
            <a:r>
              <a:rPr sz="2000" spc="10" dirty="0">
                <a:latin typeface="+mj-lt"/>
                <a:cs typeface="Calibri"/>
              </a:rPr>
              <a:t>for</a:t>
            </a:r>
            <a:r>
              <a:rPr sz="2000" spc="95" dirty="0">
                <a:latin typeface="+mj-lt"/>
                <a:cs typeface="Calibri"/>
              </a:rPr>
              <a:t> </a:t>
            </a:r>
            <a:r>
              <a:rPr sz="2000" spc="10" dirty="0">
                <a:latin typeface="+mj-lt"/>
                <a:cs typeface="Calibri"/>
              </a:rPr>
              <a:t>workers</a:t>
            </a:r>
            <a:r>
              <a:rPr sz="2000" spc="90" dirty="0">
                <a:latin typeface="+mj-lt"/>
                <a:cs typeface="Calibri"/>
              </a:rPr>
              <a:t> </a:t>
            </a:r>
            <a:r>
              <a:rPr sz="2000" spc="10" dirty="0">
                <a:latin typeface="+mj-lt"/>
                <a:cs typeface="Calibri"/>
              </a:rPr>
              <a:t>of</a:t>
            </a:r>
            <a:r>
              <a:rPr sz="2000" spc="70" dirty="0">
                <a:latin typeface="+mj-lt"/>
                <a:cs typeface="Calibri"/>
              </a:rPr>
              <a:t> </a:t>
            </a:r>
            <a:r>
              <a:rPr sz="2000" spc="60" dirty="0">
                <a:latin typeface="+mj-lt"/>
                <a:cs typeface="Calibri"/>
              </a:rPr>
              <a:t>all</a:t>
            </a:r>
            <a:r>
              <a:rPr sz="2000" spc="80" dirty="0">
                <a:latin typeface="+mj-lt"/>
                <a:cs typeface="Calibri"/>
              </a:rPr>
              <a:t> </a:t>
            </a:r>
            <a:r>
              <a:rPr sz="2000" spc="10" dirty="0">
                <a:latin typeface="+mj-lt"/>
                <a:cs typeface="Calibri"/>
              </a:rPr>
              <a:t>experience</a:t>
            </a:r>
            <a:r>
              <a:rPr sz="2000" spc="110" dirty="0">
                <a:latin typeface="+mj-lt"/>
                <a:cs typeface="Calibri"/>
              </a:rPr>
              <a:t> </a:t>
            </a:r>
            <a:r>
              <a:rPr sz="2000" spc="45" dirty="0">
                <a:latin typeface="+mj-lt"/>
                <a:cs typeface="Calibri"/>
              </a:rPr>
              <a:t>levels</a:t>
            </a:r>
            <a:endParaRPr sz="2000" dirty="0">
              <a:latin typeface="+mj-lt"/>
              <a:cs typeface="Calibri"/>
            </a:endParaRPr>
          </a:p>
          <a:p>
            <a:pPr marL="299085" marR="643255" indent="-287020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299085" algn="l"/>
              </a:tabLst>
            </a:pPr>
            <a:r>
              <a:rPr sz="2000" dirty="0">
                <a:latin typeface="+mj-lt"/>
                <a:cs typeface="Calibri"/>
              </a:rPr>
              <a:t>Leverage</a:t>
            </a:r>
            <a:r>
              <a:rPr sz="2000" spc="114" dirty="0">
                <a:latin typeface="+mj-lt"/>
                <a:cs typeface="Calibri"/>
              </a:rPr>
              <a:t> </a:t>
            </a:r>
            <a:r>
              <a:rPr sz="2000" dirty="0">
                <a:latin typeface="+mj-lt"/>
                <a:cs typeface="Calibri"/>
              </a:rPr>
              <a:t>existing</a:t>
            </a:r>
            <a:r>
              <a:rPr sz="2000" spc="105" dirty="0">
                <a:latin typeface="+mj-lt"/>
                <a:cs typeface="Calibri"/>
              </a:rPr>
              <a:t> </a:t>
            </a:r>
            <a:r>
              <a:rPr sz="2000" spc="50" dirty="0">
                <a:latin typeface="+mj-lt"/>
                <a:cs typeface="Calibri"/>
              </a:rPr>
              <a:t>upskilling</a:t>
            </a:r>
            <a:r>
              <a:rPr sz="2000" spc="60" dirty="0">
                <a:latin typeface="+mj-lt"/>
                <a:cs typeface="Calibri"/>
              </a:rPr>
              <a:t> </a:t>
            </a:r>
            <a:r>
              <a:rPr sz="2000" spc="45" dirty="0">
                <a:latin typeface="+mj-lt"/>
                <a:cs typeface="Calibri"/>
              </a:rPr>
              <a:t>programs</a:t>
            </a:r>
            <a:r>
              <a:rPr sz="2000" spc="110" dirty="0">
                <a:latin typeface="+mj-lt"/>
                <a:cs typeface="Calibri"/>
              </a:rPr>
              <a:t> </a:t>
            </a:r>
            <a:r>
              <a:rPr sz="2000" dirty="0">
                <a:latin typeface="+mj-lt"/>
                <a:cs typeface="Calibri"/>
              </a:rPr>
              <a:t>(currently</a:t>
            </a:r>
            <a:r>
              <a:rPr sz="2000" spc="100" dirty="0">
                <a:latin typeface="+mj-lt"/>
                <a:cs typeface="Calibri"/>
              </a:rPr>
              <a:t> </a:t>
            </a:r>
            <a:r>
              <a:rPr sz="2000" dirty="0">
                <a:latin typeface="+mj-lt"/>
                <a:cs typeface="Calibri"/>
              </a:rPr>
              <a:t>short</a:t>
            </a:r>
            <a:r>
              <a:rPr sz="2000" spc="80" dirty="0">
                <a:latin typeface="+mj-lt"/>
                <a:cs typeface="Calibri"/>
              </a:rPr>
              <a:t> courses</a:t>
            </a:r>
            <a:r>
              <a:rPr sz="2000" spc="85" dirty="0">
                <a:latin typeface="+mj-lt"/>
                <a:cs typeface="Calibri"/>
              </a:rPr>
              <a:t> </a:t>
            </a:r>
            <a:r>
              <a:rPr sz="2000" dirty="0">
                <a:latin typeface="+mj-lt"/>
                <a:cs typeface="Calibri"/>
              </a:rPr>
              <a:t>with</a:t>
            </a:r>
            <a:r>
              <a:rPr sz="2000" spc="110" dirty="0">
                <a:latin typeface="+mj-lt"/>
                <a:cs typeface="Calibri"/>
              </a:rPr>
              <a:t> </a:t>
            </a:r>
            <a:r>
              <a:rPr sz="2000" dirty="0">
                <a:latin typeface="+mj-lt"/>
                <a:cs typeface="Calibri"/>
              </a:rPr>
              <a:t>online,</a:t>
            </a:r>
            <a:r>
              <a:rPr sz="2000" spc="50" dirty="0">
                <a:latin typeface="+mj-lt"/>
                <a:cs typeface="Calibri"/>
              </a:rPr>
              <a:t> </a:t>
            </a:r>
            <a:r>
              <a:rPr sz="2000" spc="60" dirty="0">
                <a:latin typeface="+mj-lt"/>
                <a:cs typeface="Calibri"/>
              </a:rPr>
              <a:t>self-</a:t>
            </a:r>
            <a:r>
              <a:rPr sz="2000" spc="80" dirty="0">
                <a:latin typeface="+mj-lt"/>
                <a:cs typeface="Calibri"/>
              </a:rPr>
              <a:t>paced</a:t>
            </a:r>
            <a:r>
              <a:rPr sz="2000" spc="114" dirty="0">
                <a:latin typeface="+mj-lt"/>
                <a:cs typeface="Calibri"/>
              </a:rPr>
              <a:t> </a:t>
            </a:r>
            <a:r>
              <a:rPr sz="2000" dirty="0">
                <a:latin typeface="+mj-lt"/>
                <a:cs typeface="Calibri"/>
              </a:rPr>
              <a:t>learning)</a:t>
            </a:r>
            <a:r>
              <a:rPr sz="2000" spc="75" dirty="0">
                <a:latin typeface="+mj-lt"/>
                <a:cs typeface="Calibri"/>
              </a:rPr>
              <a:t> </a:t>
            </a:r>
            <a:r>
              <a:rPr sz="2000" spc="-25" dirty="0">
                <a:latin typeface="+mj-lt"/>
                <a:cs typeface="Calibri"/>
              </a:rPr>
              <a:t>or </a:t>
            </a:r>
            <a:r>
              <a:rPr sz="2000" dirty="0">
                <a:latin typeface="+mj-lt"/>
                <a:cs typeface="Calibri"/>
              </a:rPr>
              <a:t>develop</a:t>
            </a:r>
            <a:r>
              <a:rPr sz="2000" spc="215" dirty="0">
                <a:latin typeface="+mj-lt"/>
                <a:cs typeface="Calibri"/>
              </a:rPr>
              <a:t> </a:t>
            </a:r>
            <a:r>
              <a:rPr sz="2000" spc="-25" dirty="0">
                <a:latin typeface="+mj-lt"/>
                <a:cs typeface="Calibri"/>
              </a:rPr>
              <a:t>new</a:t>
            </a:r>
            <a:endParaRPr sz="2000" dirty="0">
              <a:latin typeface="+mj-lt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299085" algn="l"/>
              </a:tabLst>
            </a:pPr>
            <a:r>
              <a:rPr sz="2000" spc="45" dirty="0">
                <a:latin typeface="+mj-lt"/>
                <a:cs typeface="Calibri"/>
              </a:rPr>
              <a:t>Develop </a:t>
            </a:r>
            <a:r>
              <a:rPr sz="2000" spc="20" dirty="0">
                <a:latin typeface="+mj-lt"/>
                <a:cs typeface="Calibri"/>
              </a:rPr>
              <a:t>certification</a:t>
            </a:r>
            <a:r>
              <a:rPr sz="2000" spc="35" dirty="0">
                <a:latin typeface="+mj-lt"/>
                <a:cs typeface="Calibri"/>
              </a:rPr>
              <a:t> </a:t>
            </a:r>
            <a:r>
              <a:rPr sz="2000" spc="20" dirty="0">
                <a:latin typeface="+mj-lt"/>
                <a:cs typeface="Calibri"/>
              </a:rPr>
              <a:t>programs</a:t>
            </a:r>
            <a:r>
              <a:rPr sz="2000" spc="45" dirty="0">
                <a:latin typeface="+mj-lt"/>
                <a:cs typeface="Calibri"/>
              </a:rPr>
              <a:t> </a:t>
            </a:r>
            <a:r>
              <a:rPr sz="2000" spc="10" dirty="0">
                <a:latin typeface="+mj-lt"/>
                <a:cs typeface="Calibri"/>
              </a:rPr>
              <a:t>for</a:t>
            </a:r>
            <a:r>
              <a:rPr sz="2000" spc="30" dirty="0">
                <a:latin typeface="+mj-lt"/>
                <a:cs typeface="Calibri"/>
              </a:rPr>
              <a:t> </a:t>
            </a:r>
            <a:r>
              <a:rPr sz="2000" spc="20" dirty="0">
                <a:latin typeface="+mj-lt"/>
                <a:cs typeface="Calibri"/>
              </a:rPr>
              <a:t>adult</a:t>
            </a:r>
            <a:r>
              <a:rPr sz="2000" spc="55" dirty="0">
                <a:latin typeface="+mj-lt"/>
                <a:cs typeface="Calibri"/>
              </a:rPr>
              <a:t> </a:t>
            </a:r>
            <a:r>
              <a:rPr sz="2000" spc="20" dirty="0">
                <a:latin typeface="+mj-lt"/>
                <a:cs typeface="Calibri"/>
              </a:rPr>
              <a:t>learners</a:t>
            </a:r>
            <a:r>
              <a:rPr sz="2000" spc="45" dirty="0">
                <a:latin typeface="+mj-lt"/>
                <a:cs typeface="Calibri"/>
              </a:rPr>
              <a:t> </a:t>
            </a:r>
            <a:r>
              <a:rPr sz="2000" spc="10" dirty="0">
                <a:latin typeface="+mj-lt"/>
                <a:cs typeface="Calibri"/>
              </a:rPr>
              <a:t>for</a:t>
            </a:r>
            <a:r>
              <a:rPr sz="2000" spc="30" dirty="0">
                <a:latin typeface="+mj-lt"/>
                <a:cs typeface="Calibri"/>
              </a:rPr>
              <a:t> </a:t>
            </a:r>
            <a:r>
              <a:rPr sz="2000" spc="20" dirty="0">
                <a:latin typeface="+mj-lt"/>
                <a:cs typeface="Calibri"/>
              </a:rPr>
              <a:t>credit</a:t>
            </a:r>
            <a:r>
              <a:rPr sz="2000" spc="55" dirty="0">
                <a:latin typeface="+mj-lt"/>
                <a:cs typeface="Calibri"/>
              </a:rPr>
              <a:t> </a:t>
            </a:r>
            <a:r>
              <a:rPr sz="2000" spc="20" dirty="0">
                <a:latin typeface="+mj-lt"/>
                <a:cs typeface="Calibri"/>
              </a:rPr>
              <a:t>towards</a:t>
            </a:r>
            <a:r>
              <a:rPr sz="2000" spc="65" dirty="0">
                <a:latin typeface="+mj-lt"/>
                <a:cs typeface="Calibri"/>
              </a:rPr>
              <a:t> </a:t>
            </a:r>
            <a:r>
              <a:rPr sz="2000" spc="85" dirty="0">
                <a:latin typeface="+mj-lt"/>
                <a:cs typeface="Calibri"/>
              </a:rPr>
              <a:t>a</a:t>
            </a:r>
            <a:r>
              <a:rPr sz="2000" spc="65" dirty="0">
                <a:latin typeface="+mj-lt"/>
                <a:cs typeface="Calibri"/>
              </a:rPr>
              <a:t> </a:t>
            </a:r>
            <a:r>
              <a:rPr sz="2000" spc="-10" dirty="0">
                <a:latin typeface="+mj-lt"/>
                <a:cs typeface="Calibri"/>
              </a:rPr>
              <a:t>degree.</a:t>
            </a:r>
            <a:endParaRPr sz="2000" dirty="0">
              <a:latin typeface="+mj-lt"/>
              <a:cs typeface="Calibri"/>
            </a:endParaRPr>
          </a:p>
          <a:p>
            <a:pPr marL="299085" marR="5080" indent="-287020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299085" algn="l"/>
              </a:tabLst>
            </a:pPr>
            <a:r>
              <a:rPr sz="2000" spc="45" dirty="0">
                <a:latin typeface="+mj-lt"/>
                <a:cs typeface="Calibri"/>
              </a:rPr>
              <a:t>Develop</a:t>
            </a:r>
            <a:r>
              <a:rPr sz="2000" spc="35" dirty="0">
                <a:latin typeface="+mj-lt"/>
                <a:cs typeface="Calibri"/>
              </a:rPr>
              <a:t> </a:t>
            </a:r>
            <a:r>
              <a:rPr sz="2000" spc="10" dirty="0">
                <a:latin typeface="+mj-lt"/>
                <a:cs typeface="Calibri"/>
              </a:rPr>
              <a:t>credit</a:t>
            </a:r>
            <a:r>
              <a:rPr sz="2000" spc="40" dirty="0">
                <a:latin typeface="+mj-lt"/>
                <a:cs typeface="Calibri"/>
              </a:rPr>
              <a:t> </a:t>
            </a:r>
            <a:r>
              <a:rPr sz="2000" spc="10" dirty="0">
                <a:latin typeface="+mj-lt"/>
                <a:cs typeface="Calibri"/>
              </a:rPr>
              <a:t>for</a:t>
            </a:r>
            <a:r>
              <a:rPr sz="2000" spc="15" dirty="0">
                <a:latin typeface="+mj-lt"/>
                <a:cs typeface="Calibri"/>
              </a:rPr>
              <a:t> </a:t>
            </a:r>
            <a:r>
              <a:rPr sz="2000" spc="10" dirty="0">
                <a:latin typeface="+mj-lt"/>
                <a:cs typeface="Calibri"/>
              </a:rPr>
              <a:t>prior</a:t>
            </a:r>
            <a:r>
              <a:rPr sz="2000" spc="20" dirty="0">
                <a:latin typeface="+mj-lt"/>
                <a:cs typeface="Calibri"/>
              </a:rPr>
              <a:t> </a:t>
            </a:r>
            <a:r>
              <a:rPr sz="2000" spc="10" dirty="0">
                <a:latin typeface="+mj-lt"/>
                <a:cs typeface="Calibri"/>
              </a:rPr>
              <a:t>learning</a:t>
            </a:r>
            <a:r>
              <a:rPr sz="2000" spc="20" dirty="0">
                <a:latin typeface="+mj-lt"/>
                <a:cs typeface="Calibri"/>
              </a:rPr>
              <a:t> </a:t>
            </a:r>
            <a:r>
              <a:rPr sz="2000" spc="10" dirty="0">
                <a:latin typeface="+mj-lt"/>
                <a:cs typeface="Calibri"/>
              </a:rPr>
              <a:t>opportunities</a:t>
            </a:r>
            <a:r>
              <a:rPr sz="2000" spc="25" dirty="0">
                <a:latin typeface="+mj-lt"/>
                <a:cs typeface="Calibri"/>
              </a:rPr>
              <a:t> </a:t>
            </a:r>
            <a:r>
              <a:rPr sz="2000" spc="10" dirty="0">
                <a:latin typeface="+mj-lt"/>
                <a:cs typeface="Calibri"/>
              </a:rPr>
              <a:t>for</a:t>
            </a:r>
            <a:r>
              <a:rPr sz="2000" spc="15" dirty="0">
                <a:latin typeface="+mj-lt"/>
                <a:cs typeface="Calibri"/>
              </a:rPr>
              <a:t> </a:t>
            </a:r>
            <a:r>
              <a:rPr sz="2000" spc="10" dirty="0">
                <a:latin typeface="+mj-lt"/>
                <a:cs typeface="Calibri"/>
              </a:rPr>
              <a:t>adult</a:t>
            </a:r>
            <a:r>
              <a:rPr sz="2000" spc="30" dirty="0">
                <a:latin typeface="+mj-lt"/>
                <a:cs typeface="Calibri"/>
              </a:rPr>
              <a:t> </a:t>
            </a:r>
            <a:r>
              <a:rPr sz="2000" spc="50" dirty="0">
                <a:latin typeface="+mj-lt"/>
                <a:cs typeface="Calibri"/>
              </a:rPr>
              <a:t>education</a:t>
            </a:r>
            <a:r>
              <a:rPr sz="2000" spc="45" dirty="0">
                <a:latin typeface="+mj-lt"/>
                <a:cs typeface="Calibri"/>
              </a:rPr>
              <a:t> </a:t>
            </a:r>
            <a:r>
              <a:rPr sz="2000" spc="10" dirty="0">
                <a:latin typeface="+mj-lt"/>
                <a:cs typeface="Calibri"/>
              </a:rPr>
              <a:t>programs</a:t>
            </a:r>
            <a:r>
              <a:rPr sz="2000" spc="35" dirty="0">
                <a:latin typeface="+mj-lt"/>
                <a:cs typeface="Calibri"/>
              </a:rPr>
              <a:t> </a:t>
            </a:r>
            <a:r>
              <a:rPr sz="2000" spc="10" dirty="0">
                <a:latin typeface="+mj-lt"/>
                <a:cs typeface="Calibri"/>
              </a:rPr>
              <a:t>that</a:t>
            </a:r>
            <a:r>
              <a:rPr sz="2000" spc="60" dirty="0">
                <a:latin typeface="+mj-lt"/>
                <a:cs typeface="Calibri"/>
              </a:rPr>
              <a:t> </a:t>
            </a:r>
            <a:r>
              <a:rPr sz="2000" spc="10" dirty="0">
                <a:latin typeface="+mj-lt"/>
                <a:cs typeface="Calibri"/>
              </a:rPr>
              <a:t>are</a:t>
            </a:r>
            <a:r>
              <a:rPr sz="2000" spc="35" dirty="0">
                <a:latin typeface="+mj-lt"/>
                <a:cs typeface="Calibri"/>
              </a:rPr>
              <a:t> </a:t>
            </a:r>
            <a:r>
              <a:rPr sz="2000" spc="10" dirty="0">
                <a:latin typeface="+mj-lt"/>
                <a:cs typeface="Calibri"/>
              </a:rPr>
              <a:t>within</a:t>
            </a:r>
            <a:r>
              <a:rPr sz="2000" spc="20" dirty="0">
                <a:latin typeface="+mj-lt"/>
                <a:cs typeface="Calibri"/>
              </a:rPr>
              <a:t> </a:t>
            </a:r>
            <a:r>
              <a:rPr sz="2000" spc="10" dirty="0">
                <a:latin typeface="+mj-lt"/>
                <a:cs typeface="Calibri"/>
              </a:rPr>
              <a:t>the</a:t>
            </a:r>
            <a:r>
              <a:rPr sz="2000" spc="50" dirty="0">
                <a:latin typeface="+mj-lt"/>
                <a:cs typeface="Calibri"/>
              </a:rPr>
              <a:t> </a:t>
            </a:r>
            <a:r>
              <a:rPr sz="2000" spc="-10" dirty="0">
                <a:latin typeface="+mj-lt"/>
                <a:cs typeface="Calibri"/>
              </a:rPr>
              <a:t>Michigan </a:t>
            </a:r>
            <a:r>
              <a:rPr sz="2000" spc="60" dirty="0">
                <a:latin typeface="+mj-lt"/>
                <a:cs typeface="Calibri"/>
              </a:rPr>
              <a:t>Central</a:t>
            </a:r>
            <a:r>
              <a:rPr sz="2000" spc="90" dirty="0">
                <a:latin typeface="+mj-lt"/>
                <a:cs typeface="Calibri"/>
              </a:rPr>
              <a:t> </a:t>
            </a:r>
            <a:r>
              <a:rPr sz="2000" spc="55" dirty="0">
                <a:latin typeface="+mj-lt"/>
                <a:cs typeface="Calibri"/>
              </a:rPr>
              <a:t>service</a:t>
            </a:r>
            <a:r>
              <a:rPr sz="2000" spc="60" dirty="0">
                <a:latin typeface="+mj-lt"/>
                <a:cs typeface="Calibri"/>
              </a:rPr>
              <a:t> </a:t>
            </a:r>
            <a:r>
              <a:rPr sz="2000" dirty="0">
                <a:latin typeface="+mj-lt"/>
                <a:cs typeface="Calibri"/>
              </a:rPr>
              <a:t>provision</a:t>
            </a:r>
            <a:r>
              <a:rPr sz="2000" spc="40" dirty="0">
                <a:latin typeface="+mj-lt"/>
                <a:cs typeface="Calibri"/>
              </a:rPr>
              <a:t> </a:t>
            </a:r>
            <a:r>
              <a:rPr sz="2000" spc="-25" dirty="0">
                <a:latin typeface="+mj-lt"/>
                <a:cs typeface="Calibri"/>
              </a:rPr>
              <a:t>mix</a:t>
            </a:r>
            <a:endParaRPr sz="2000" dirty="0"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7519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A9CCB6-EA28-144B-85D2-3149BAF14A8B}"/>
              </a:ext>
            </a:extLst>
          </p:cNvPr>
          <p:cNvSpPr txBox="1"/>
          <p:nvPr/>
        </p:nvSpPr>
        <p:spPr>
          <a:xfrm>
            <a:off x="1676400" y="6176963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45F2D64-2643-86C6-E44F-9BC36769B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Board of Governors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D0527E7-2FAC-1369-3222-8370B49D5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DF9C1F-DB74-1E4B-8839-30A600129F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object 2">
            <a:extLst>
              <a:ext uri="{FF2B5EF4-FFF2-40B4-BE49-F238E27FC236}">
                <a16:creationId xmlns:a16="http://schemas.microsoft.com/office/drawing/2014/main" id="{95A16F83-2511-E80B-AF12-552B136AFFB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773" y="207942"/>
            <a:ext cx="4164494" cy="719959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97A68A3E-360C-4CC4-47B6-29DE8EB610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6690" y="1316894"/>
            <a:ext cx="5490710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spc="155" dirty="0"/>
              <a:t>Co-</a:t>
            </a:r>
            <a:r>
              <a:rPr sz="2400" spc="85" dirty="0"/>
              <a:t>creation</a:t>
            </a:r>
            <a:r>
              <a:rPr sz="2400" spc="-45" dirty="0"/>
              <a:t> </a:t>
            </a:r>
            <a:r>
              <a:rPr sz="2400" spc="50" dirty="0"/>
              <a:t>of</a:t>
            </a:r>
            <a:r>
              <a:rPr sz="2400" spc="-25" dirty="0"/>
              <a:t> </a:t>
            </a:r>
            <a:r>
              <a:rPr lang="en-US" sz="2400" spc="125" dirty="0"/>
              <a:t>innovative</a:t>
            </a:r>
            <a:r>
              <a:rPr sz="2400" spc="-15" dirty="0"/>
              <a:t> </a:t>
            </a:r>
            <a:r>
              <a:rPr sz="2400" spc="90" dirty="0"/>
              <a:t>solutions</a:t>
            </a:r>
            <a:endParaRPr sz="2400" dirty="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A7B6D062-B005-67EE-2162-7C9ADD4EF907}"/>
              </a:ext>
            </a:extLst>
          </p:cNvPr>
          <p:cNvSpPr txBox="1">
            <a:spLocks/>
          </p:cNvSpPr>
          <p:nvPr/>
        </p:nvSpPr>
        <p:spPr>
          <a:xfrm>
            <a:off x="376690" y="1953999"/>
            <a:ext cx="11162665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9085" marR="473075" indent="-287020">
              <a:lnSpc>
                <a:spcPct val="100000"/>
              </a:lnSpc>
              <a:spcBef>
                <a:spcPts val="100"/>
              </a:spcBef>
              <a:tabLst>
                <a:tab pos="299085" algn="l"/>
              </a:tabLst>
            </a:pPr>
            <a:r>
              <a:rPr lang="en-US" sz="1800" spc="65" dirty="0">
                <a:latin typeface="+mj-lt"/>
              </a:rPr>
              <a:t>Create</a:t>
            </a:r>
            <a:r>
              <a:rPr lang="en-US" sz="1800" spc="55" dirty="0">
                <a:latin typeface="+mj-lt"/>
              </a:rPr>
              <a:t> workshops</a:t>
            </a:r>
            <a:r>
              <a:rPr lang="en-US" sz="1800" dirty="0">
                <a:latin typeface="+mj-lt"/>
              </a:rPr>
              <a:t> on</a:t>
            </a:r>
            <a:r>
              <a:rPr lang="en-US" sz="1800" spc="15" dirty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relevant</a:t>
            </a:r>
            <a:r>
              <a:rPr lang="en-US" sz="1800" spc="20" dirty="0">
                <a:latin typeface="+mj-lt"/>
              </a:rPr>
              <a:t> </a:t>
            </a:r>
            <a:r>
              <a:rPr lang="en-US" sz="1800" spc="70" dirty="0">
                <a:latin typeface="+mj-lt"/>
              </a:rPr>
              <a:t>topics</a:t>
            </a:r>
            <a:r>
              <a:rPr lang="en-US" sz="1800" spc="45" dirty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that</a:t>
            </a:r>
            <a:r>
              <a:rPr lang="en-US" sz="1800" spc="35" dirty="0">
                <a:latin typeface="+mj-lt"/>
              </a:rPr>
              <a:t> </a:t>
            </a:r>
            <a:r>
              <a:rPr lang="en-US" sz="1800" spc="100" dirty="0">
                <a:latin typeface="+mj-lt"/>
              </a:rPr>
              <a:t>can</a:t>
            </a:r>
            <a:r>
              <a:rPr lang="en-US" sz="1800" spc="30" dirty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support</a:t>
            </a:r>
            <a:r>
              <a:rPr lang="en-US" sz="1800" spc="35" dirty="0">
                <a:latin typeface="+mj-lt"/>
              </a:rPr>
              <a:t> </a:t>
            </a:r>
            <a:r>
              <a:rPr lang="en-US" sz="1800" spc="55" dirty="0">
                <a:latin typeface="+mj-lt"/>
              </a:rPr>
              <a:t>advancement</a:t>
            </a:r>
            <a:r>
              <a:rPr lang="en-US" sz="1800" spc="30" dirty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of</a:t>
            </a:r>
            <a:r>
              <a:rPr lang="en-US" sz="1800" spc="10" dirty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the</a:t>
            </a:r>
            <a:r>
              <a:rPr lang="en-US" sz="1800" spc="45" dirty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Michigan</a:t>
            </a:r>
            <a:r>
              <a:rPr lang="en-US" sz="1800" spc="-10" dirty="0">
                <a:latin typeface="+mj-lt"/>
              </a:rPr>
              <a:t> </a:t>
            </a:r>
            <a:r>
              <a:rPr lang="en-US" sz="1800" spc="60" dirty="0">
                <a:latin typeface="+mj-lt"/>
              </a:rPr>
              <a:t>Central</a:t>
            </a:r>
            <a:r>
              <a:rPr lang="en-US" sz="1800" spc="45" dirty="0">
                <a:latin typeface="+mj-lt"/>
              </a:rPr>
              <a:t> </a:t>
            </a:r>
            <a:r>
              <a:rPr lang="en-US" sz="1800" spc="75" dirty="0">
                <a:latin typeface="+mj-lt"/>
              </a:rPr>
              <a:t>ecosystem</a:t>
            </a:r>
            <a:r>
              <a:rPr lang="en-US" sz="1800" spc="25" dirty="0">
                <a:latin typeface="+mj-lt"/>
              </a:rPr>
              <a:t> </a:t>
            </a:r>
            <a:r>
              <a:rPr lang="en-US" sz="1800" spc="-25" dirty="0">
                <a:latin typeface="+mj-lt"/>
              </a:rPr>
              <a:t>of </a:t>
            </a:r>
            <a:r>
              <a:rPr lang="en-US" sz="1800" spc="20" dirty="0">
                <a:latin typeface="+mj-lt"/>
              </a:rPr>
              <a:t>founders,</a:t>
            </a:r>
            <a:r>
              <a:rPr lang="en-US" sz="1800" spc="10" dirty="0">
                <a:latin typeface="+mj-lt"/>
              </a:rPr>
              <a:t> </a:t>
            </a:r>
            <a:r>
              <a:rPr lang="en-US" sz="1800" spc="75" dirty="0">
                <a:latin typeface="+mj-lt"/>
              </a:rPr>
              <a:t>companies</a:t>
            </a:r>
            <a:r>
              <a:rPr lang="en-US" sz="1800" spc="20" dirty="0">
                <a:latin typeface="+mj-lt"/>
              </a:rPr>
              <a:t> </a:t>
            </a:r>
            <a:r>
              <a:rPr lang="en-US" sz="1800" spc="60" dirty="0">
                <a:latin typeface="+mj-lt"/>
              </a:rPr>
              <a:t>and</a:t>
            </a:r>
            <a:r>
              <a:rPr lang="en-US" sz="1800" spc="35" dirty="0">
                <a:latin typeface="+mj-lt"/>
              </a:rPr>
              <a:t> </a:t>
            </a:r>
            <a:r>
              <a:rPr lang="en-US" sz="1800" spc="20" dirty="0">
                <a:latin typeface="+mj-lt"/>
              </a:rPr>
              <a:t>partners</a:t>
            </a:r>
            <a:r>
              <a:rPr lang="en-US" sz="1800" spc="55" dirty="0">
                <a:latin typeface="+mj-lt"/>
              </a:rPr>
              <a:t> </a:t>
            </a:r>
            <a:r>
              <a:rPr lang="en-US" sz="1800" spc="20" dirty="0">
                <a:latin typeface="+mj-lt"/>
              </a:rPr>
              <a:t>(e.g.</a:t>
            </a:r>
            <a:r>
              <a:rPr lang="en-US" sz="1800" spc="40" dirty="0">
                <a:latin typeface="+mj-lt"/>
              </a:rPr>
              <a:t> </a:t>
            </a:r>
            <a:r>
              <a:rPr lang="en-US" sz="1800" spc="60" dirty="0">
                <a:latin typeface="+mj-lt"/>
              </a:rPr>
              <a:t>UX</a:t>
            </a:r>
            <a:r>
              <a:rPr lang="en-US" sz="1800" spc="55" dirty="0">
                <a:latin typeface="+mj-lt"/>
              </a:rPr>
              <a:t> </a:t>
            </a:r>
            <a:r>
              <a:rPr lang="en-US" sz="1800" spc="60" dirty="0">
                <a:latin typeface="+mj-lt"/>
              </a:rPr>
              <a:t>and</a:t>
            </a:r>
            <a:r>
              <a:rPr lang="en-US" sz="1800" spc="35" dirty="0">
                <a:latin typeface="+mj-lt"/>
              </a:rPr>
              <a:t> </a:t>
            </a:r>
            <a:r>
              <a:rPr lang="en-US" sz="1800" spc="60" dirty="0">
                <a:latin typeface="+mj-lt"/>
              </a:rPr>
              <a:t>human</a:t>
            </a:r>
            <a:r>
              <a:rPr lang="en-US" sz="1800" spc="10" dirty="0">
                <a:latin typeface="+mj-lt"/>
              </a:rPr>
              <a:t> </a:t>
            </a:r>
            <a:r>
              <a:rPr lang="en-US" sz="1800" spc="20" dirty="0">
                <a:latin typeface="+mj-lt"/>
              </a:rPr>
              <a:t>centered</a:t>
            </a:r>
            <a:r>
              <a:rPr lang="en-US" sz="1800" spc="65" dirty="0">
                <a:latin typeface="+mj-lt"/>
              </a:rPr>
              <a:t> </a:t>
            </a:r>
            <a:r>
              <a:rPr lang="en-US" sz="1800" spc="55" dirty="0">
                <a:latin typeface="+mj-lt"/>
              </a:rPr>
              <a:t>design,</a:t>
            </a:r>
            <a:r>
              <a:rPr lang="en-US" sz="1800" spc="25" dirty="0">
                <a:latin typeface="+mj-lt"/>
              </a:rPr>
              <a:t> </a:t>
            </a:r>
            <a:r>
              <a:rPr lang="en-US" sz="1800" spc="20" dirty="0">
                <a:latin typeface="+mj-lt"/>
              </a:rPr>
              <a:t>Artificial Intelligence,</a:t>
            </a:r>
            <a:r>
              <a:rPr lang="en-US" sz="1800" spc="10" dirty="0">
                <a:latin typeface="+mj-lt"/>
              </a:rPr>
              <a:t> </a:t>
            </a:r>
            <a:r>
              <a:rPr lang="en-US" sz="1800" spc="-10" dirty="0">
                <a:latin typeface="+mj-lt"/>
              </a:rPr>
              <a:t>etc.)</a:t>
            </a:r>
          </a:p>
          <a:p>
            <a:pPr marL="299085" marR="297815" indent="-287020">
              <a:lnSpc>
                <a:spcPct val="100000"/>
              </a:lnSpc>
              <a:spcBef>
                <a:spcPts val="2160"/>
              </a:spcBef>
              <a:tabLst>
                <a:tab pos="299085" algn="l"/>
              </a:tabLst>
            </a:pPr>
            <a:r>
              <a:rPr lang="en-US" sz="1800" spc="125" dirty="0">
                <a:latin typeface="+mj-lt"/>
              </a:rPr>
              <a:t>Co-</a:t>
            </a:r>
            <a:r>
              <a:rPr lang="en-US" sz="1800" spc="10" dirty="0">
                <a:latin typeface="+mj-lt"/>
              </a:rPr>
              <a:t>apply</a:t>
            </a:r>
            <a:r>
              <a:rPr lang="en-US" sz="1800" spc="50" dirty="0">
                <a:latin typeface="+mj-lt"/>
              </a:rPr>
              <a:t> </a:t>
            </a:r>
            <a:r>
              <a:rPr lang="en-US" sz="1800" spc="10" dirty="0">
                <a:latin typeface="+mj-lt"/>
              </a:rPr>
              <a:t>for</a:t>
            </a:r>
            <a:r>
              <a:rPr lang="en-US" sz="1800" spc="30" dirty="0">
                <a:latin typeface="+mj-lt"/>
              </a:rPr>
              <a:t> </a:t>
            </a:r>
            <a:r>
              <a:rPr lang="en-US" sz="1800" spc="10" dirty="0">
                <a:latin typeface="+mj-lt"/>
              </a:rPr>
              <a:t>grant</a:t>
            </a:r>
            <a:r>
              <a:rPr lang="en-US" sz="1800" spc="55" dirty="0">
                <a:latin typeface="+mj-lt"/>
              </a:rPr>
              <a:t> </a:t>
            </a:r>
            <a:r>
              <a:rPr lang="en-US" sz="1800" spc="10" dirty="0">
                <a:latin typeface="+mj-lt"/>
              </a:rPr>
              <a:t>opportunities</a:t>
            </a:r>
            <a:r>
              <a:rPr lang="en-US" sz="1800" spc="40" dirty="0">
                <a:latin typeface="+mj-lt"/>
              </a:rPr>
              <a:t> </a:t>
            </a:r>
            <a:r>
              <a:rPr lang="en-US" sz="1800" spc="10" dirty="0">
                <a:latin typeface="+mj-lt"/>
              </a:rPr>
              <a:t>(e.g.</a:t>
            </a:r>
            <a:r>
              <a:rPr lang="en-US" sz="1800" spc="35" dirty="0">
                <a:latin typeface="+mj-lt"/>
              </a:rPr>
              <a:t> </a:t>
            </a:r>
            <a:r>
              <a:rPr lang="en-US" sz="1800" spc="110" dirty="0">
                <a:latin typeface="+mj-lt"/>
              </a:rPr>
              <a:t>NSF,</a:t>
            </a:r>
            <a:r>
              <a:rPr lang="en-US" sz="1800" spc="60" dirty="0">
                <a:latin typeface="+mj-lt"/>
              </a:rPr>
              <a:t> </a:t>
            </a:r>
            <a:r>
              <a:rPr lang="en-US" sz="1800" spc="50" dirty="0">
                <a:latin typeface="+mj-lt"/>
              </a:rPr>
              <a:t>Federal</a:t>
            </a:r>
            <a:r>
              <a:rPr lang="en-US" sz="1800" spc="60" dirty="0">
                <a:latin typeface="+mj-lt"/>
              </a:rPr>
              <a:t> </a:t>
            </a:r>
            <a:r>
              <a:rPr lang="en-US" sz="1800" spc="75" dirty="0">
                <a:latin typeface="+mj-lt"/>
              </a:rPr>
              <a:t>NOFA/NOFO,</a:t>
            </a:r>
            <a:r>
              <a:rPr lang="en-US" sz="1800" spc="40" dirty="0">
                <a:latin typeface="+mj-lt"/>
              </a:rPr>
              <a:t> </a:t>
            </a:r>
            <a:r>
              <a:rPr lang="en-US" sz="1800" spc="10" dirty="0">
                <a:latin typeface="+mj-lt"/>
              </a:rPr>
              <a:t>etc.)</a:t>
            </a:r>
            <a:r>
              <a:rPr lang="en-US" sz="1800" spc="70" dirty="0">
                <a:latin typeface="+mj-lt"/>
              </a:rPr>
              <a:t> </a:t>
            </a:r>
            <a:r>
              <a:rPr lang="en-US" sz="1800" spc="10" dirty="0">
                <a:latin typeface="+mj-lt"/>
              </a:rPr>
              <a:t>to</a:t>
            </a:r>
            <a:r>
              <a:rPr lang="en-US" sz="1800" spc="70" dirty="0">
                <a:latin typeface="+mj-lt"/>
              </a:rPr>
              <a:t> </a:t>
            </a:r>
            <a:r>
              <a:rPr lang="en-US" sz="1800" spc="65" dirty="0">
                <a:latin typeface="+mj-lt"/>
              </a:rPr>
              <a:t>sponsor</a:t>
            </a:r>
            <a:r>
              <a:rPr lang="en-US" sz="1800" spc="15" dirty="0">
                <a:latin typeface="+mj-lt"/>
              </a:rPr>
              <a:t> </a:t>
            </a:r>
            <a:r>
              <a:rPr lang="en-US" sz="1800" spc="10" dirty="0">
                <a:latin typeface="+mj-lt"/>
              </a:rPr>
              <a:t>industry-relevant</a:t>
            </a:r>
            <a:r>
              <a:rPr lang="en-US" sz="1800" spc="25" dirty="0">
                <a:latin typeface="+mj-lt"/>
              </a:rPr>
              <a:t> </a:t>
            </a:r>
            <a:r>
              <a:rPr lang="en-US" sz="1800" spc="50" dirty="0">
                <a:latin typeface="+mj-lt"/>
              </a:rPr>
              <a:t>research </a:t>
            </a:r>
            <a:r>
              <a:rPr lang="en-US" sz="1800" spc="10" dirty="0">
                <a:latin typeface="+mj-lt"/>
              </a:rPr>
              <a:t>opportunities</a:t>
            </a:r>
            <a:r>
              <a:rPr lang="en-US" sz="1800" spc="35" dirty="0">
                <a:latin typeface="+mj-lt"/>
              </a:rPr>
              <a:t> </a:t>
            </a:r>
            <a:r>
              <a:rPr lang="en-US" sz="1800" spc="10" dirty="0">
                <a:latin typeface="+mj-lt"/>
              </a:rPr>
              <a:t>in</a:t>
            </a:r>
            <a:r>
              <a:rPr lang="en-US" sz="1800" spc="35" dirty="0">
                <a:latin typeface="+mj-lt"/>
              </a:rPr>
              <a:t> </a:t>
            </a:r>
            <a:r>
              <a:rPr lang="en-US" sz="1800" spc="10" dirty="0">
                <a:latin typeface="+mj-lt"/>
              </a:rPr>
              <a:t>partnership</a:t>
            </a:r>
            <a:r>
              <a:rPr lang="en-US" sz="1800" spc="45" dirty="0">
                <a:latin typeface="+mj-lt"/>
              </a:rPr>
              <a:t> </a:t>
            </a:r>
            <a:r>
              <a:rPr lang="en-US" sz="1800" spc="10" dirty="0">
                <a:latin typeface="+mj-lt"/>
              </a:rPr>
              <a:t>with</a:t>
            </a:r>
            <a:r>
              <a:rPr lang="en-US" sz="1800" spc="55" dirty="0">
                <a:latin typeface="+mj-lt"/>
              </a:rPr>
              <a:t> </a:t>
            </a:r>
            <a:r>
              <a:rPr lang="en-US" sz="1800" spc="10" dirty="0">
                <a:latin typeface="+mj-lt"/>
              </a:rPr>
              <a:t>Michigan</a:t>
            </a:r>
            <a:r>
              <a:rPr lang="en-US" sz="1800" spc="25" dirty="0">
                <a:latin typeface="+mj-lt"/>
              </a:rPr>
              <a:t> </a:t>
            </a:r>
            <a:r>
              <a:rPr lang="en-US" sz="1800" spc="60" dirty="0">
                <a:latin typeface="+mj-lt"/>
              </a:rPr>
              <a:t>Central,</a:t>
            </a:r>
            <a:r>
              <a:rPr lang="en-US" sz="1800" spc="55" dirty="0">
                <a:latin typeface="+mj-lt"/>
              </a:rPr>
              <a:t> </a:t>
            </a:r>
            <a:r>
              <a:rPr lang="en-US" sz="1800" spc="130" dirty="0">
                <a:latin typeface="+mj-lt"/>
              </a:rPr>
              <a:t>as</a:t>
            </a:r>
            <a:r>
              <a:rPr lang="en-US" sz="1800" spc="65" dirty="0">
                <a:latin typeface="+mj-lt"/>
              </a:rPr>
              <a:t> </a:t>
            </a:r>
            <a:r>
              <a:rPr lang="en-US" sz="1800" spc="10" dirty="0">
                <a:latin typeface="+mj-lt"/>
              </a:rPr>
              <a:t>well</a:t>
            </a:r>
            <a:r>
              <a:rPr lang="en-US" sz="1800" spc="30" dirty="0">
                <a:latin typeface="+mj-lt"/>
              </a:rPr>
              <a:t> </a:t>
            </a:r>
            <a:r>
              <a:rPr lang="en-US" sz="1800" spc="130" dirty="0">
                <a:latin typeface="+mj-lt"/>
              </a:rPr>
              <a:t>as</a:t>
            </a:r>
            <a:r>
              <a:rPr lang="en-US" sz="1800" spc="65" dirty="0">
                <a:latin typeface="+mj-lt"/>
              </a:rPr>
              <a:t> public</a:t>
            </a:r>
            <a:r>
              <a:rPr lang="en-US" sz="1800" spc="35" dirty="0">
                <a:latin typeface="+mj-lt"/>
              </a:rPr>
              <a:t> </a:t>
            </a:r>
            <a:r>
              <a:rPr lang="en-US" sz="1800" spc="60" dirty="0">
                <a:latin typeface="+mj-lt"/>
              </a:rPr>
              <a:t>and</a:t>
            </a:r>
            <a:r>
              <a:rPr lang="en-US" sz="1800" spc="50" dirty="0">
                <a:latin typeface="+mj-lt"/>
              </a:rPr>
              <a:t> </a:t>
            </a:r>
            <a:r>
              <a:rPr lang="en-US" sz="1800" spc="10" dirty="0">
                <a:latin typeface="+mj-lt"/>
              </a:rPr>
              <a:t>corporate</a:t>
            </a:r>
            <a:r>
              <a:rPr lang="en-US" sz="1800" spc="60" dirty="0">
                <a:latin typeface="+mj-lt"/>
              </a:rPr>
              <a:t> </a:t>
            </a:r>
            <a:r>
              <a:rPr lang="en-US" sz="1800" spc="-10" dirty="0">
                <a:latin typeface="+mj-lt"/>
              </a:rPr>
              <a:t>partners.</a:t>
            </a:r>
          </a:p>
          <a:p>
            <a:pPr marL="299085" marR="5080" indent="-287020">
              <a:lnSpc>
                <a:spcPct val="100000"/>
              </a:lnSpc>
              <a:spcBef>
                <a:spcPts val="2160"/>
              </a:spcBef>
              <a:tabLst>
                <a:tab pos="299085" algn="l"/>
              </a:tabLst>
            </a:pPr>
            <a:r>
              <a:rPr lang="en-US" sz="1800" spc="60" dirty="0">
                <a:latin typeface="+mj-lt"/>
              </a:rPr>
              <a:t>Collaborate</a:t>
            </a:r>
            <a:r>
              <a:rPr lang="en-US" sz="1800" spc="55" dirty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on</a:t>
            </a:r>
            <a:r>
              <a:rPr lang="en-US" sz="1800" spc="45" dirty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the</a:t>
            </a:r>
            <a:r>
              <a:rPr lang="en-US" sz="1800" spc="55" dirty="0">
                <a:latin typeface="+mj-lt"/>
              </a:rPr>
              <a:t> </a:t>
            </a:r>
            <a:r>
              <a:rPr lang="en-US" sz="1800" spc="60" dirty="0">
                <a:latin typeface="+mj-lt"/>
              </a:rPr>
              <a:t>ways</a:t>
            </a:r>
            <a:r>
              <a:rPr lang="en-US" sz="1800" spc="80" dirty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that</a:t>
            </a:r>
            <a:r>
              <a:rPr lang="en-US" sz="1800" spc="65" dirty="0">
                <a:latin typeface="+mj-lt"/>
              </a:rPr>
              <a:t> </a:t>
            </a:r>
            <a:r>
              <a:rPr lang="en-US" sz="1800" spc="85" dirty="0">
                <a:latin typeface="+mj-lt"/>
              </a:rPr>
              <a:t>a</a:t>
            </a:r>
            <a:r>
              <a:rPr lang="en-US" sz="1800" spc="75" dirty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new</a:t>
            </a:r>
            <a:r>
              <a:rPr lang="en-US" sz="1800" spc="60" dirty="0">
                <a:latin typeface="+mj-lt"/>
              </a:rPr>
              <a:t> </a:t>
            </a:r>
            <a:r>
              <a:rPr lang="en-US" sz="1800" spc="-10" dirty="0">
                <a:latin typeface="+mj-lt"/>
              </a:rPr>
              <a:t>Minor</a:t>
            </a:r>
            <a:r>
              <a:rPr lang="en-US" sz="1800" spc="25" dirty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in</a:t>
            </a:r>
            <a:r>
              <a:rPr lang="en-US" sz="1800" spc="45" dirty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Entrepreneurship</a:t>
            </a:r>
            <a:r>
              <a:rPr lang="en-US" sz="1800" spc="35" dirty="0">
                <a:latin typeface="+mj-lt"/>
              </a:rPr>
              <a:t> </a:t>
            </a:r>
            <a:r>
              <a:rPr lang="en-US" sz="1800" spc="-80" dirty="0">
                <a:latin typeface="+mj-lt"/>
              </a:rPr>
              <a:t>&amp;</a:t>
            </a:r>
            <a:r>
              <a:rPr lang="en-US" sz="1800" spc="70" dirty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Innovation</a:t>
            </a:r>
            <a:r>
              <a:rPr lang="en-US" sz="1800" spc="45" dirty="0">
                <a:latin typeface="+mj-lt"/>
              </a:rPr>
              <a:t> </a:t>
            </a:r>
            <a:r>
              <a:rPr lang="en-US" sz="1800" spc="100" dirty="0">
                <a:latin typeface="+mj-lt"/>
              </a:rPr>
              <a:t>can</a:t>
            </a:r>
            <a:r>
              <a:rPr lang="en-US" sz="1800" spc="20" dirty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support</a:t>
            </a:r>
            <a:r>
              <a:rPr lang="en-US" sz="1800" spc="65" dirty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the</a:t>
            </a:r>
            <a:r>
              <a:rPr lang="en-US" sz="1800" spc="75" dirty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career</a:t>
            </a:r>
            <a:r>
              <a:rPr lang="en-US" sz="1800" spc="60" dirty="0">
                <a:latin typeface="+mj-lt"/>
              </a:rPr>
              <a:t> </a:t>
            </a:r>
            <a:r>
              <a:rPr lang="en-US" sz="1800" spc="50" dirty="0">
                <a:latin typeface="+mj-lt"/>
              </a:rPr>
              <a:t>pathways</a:t>
            </a:r>
            <a:r>
              <a:rPr lang="en-US" sz="1800" spc="90" dirty="0">
                <a:latin typeface="+mj-lt"/>
              </a:rPr>
              <a:t> </a:t>
            </a:r>
            <a:r>
              <a:rPr lang="en-US" sz="1800" spc="-25" dirty="0">
                <a:latin typeface="+mj-lt"/>
              </a:rPr>
              <a:t>at </a:t>
            </a:r>
            <a:r>
              <a:rPr lang="en-US" sz="1800" dirty="0">
                <a:latin typeface="+mj-lt"/>
              </a:rPr>
              <a:t>Ford</a:t>
            </a:r>
            <a:r>
              <a:rPr lang="en-US" sz="1800" spc="105" dirty="0">
                <a:latin typeface="+mj-lt"/>
              </a:rPr>
              <a:t> </a:t>
            </a:r>
            <a:r>
              <a:rPr lang="en-US" sz="1800" spc="60" dirty="0">
                <a:latin typeface="+mj-lt"/>
              </a:rPr>
              <a:t>and</a:t>
            </a:r>
            <a:r>
              <a:rPr lang="en-US" sz="1800" spc="110" dirty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Michigan</a:t>
            </a:r>
            <a:r>
              <a:rPr lang="en-US" sz="1800" spc="85" dirty="0">
                <a:latin typeface="+mj-lt"/>
              </a:rPr>
              <a:t> </a:t>
            </a:r>
            <a:r>
              <a:rPr lang="en-US" sz="1800" spc="50" dirty="0">
                <a:latin typeface="+mj-lt"/>
              </a:rPr>
              <a:t>Central</a:t>
            </a:r>
          </a:p>
          <a:p>
            <a:pPr marL="299085" marR="523875" indent="-287020">
              <a:lnSpc>
                <a:spcPct val="100000"/>
              </a:lnSpc>
              <a:spcBef>
                <a:spcPts val="2160"/>
              </a:spcBef>
              <a:tabLst>
                <a:tab pos="299085" algn="l"/>
              </a:tabLst>
            </a:pPr>
            <a:r>
              <a:rPr lang="en-US" sz="1800" dirty="0">
                <a:latin typeface="+mj-lt"/>
              </a:rPr>
              <a:t>Identify</a:t>
            </a:r>
            <a:r>
              <a:rPr lang="en-US" sz="1800" spc="45" dirty="0">
                <a:latin typeface="+mj-lt"/>
              </a:rPr>
              <a:t> </a:t>
            </a:r>
            <a:r>
              <a:rPr lang="en-US" sz="1800" spc="60" dirty="0">
                <a:latin typeface="+mj-lt"/>
              </a:rPr>
              <a:t>and</a:t>
            </a:r>
            <a:r>
              <a:rPr lang="en-US" sz="1800" spc="70" dirty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deploy</a:t>
            </a:r>
            <a:r>
              <a:rPr lang="en-US" sz="1800" spc="45" dirty="0">
                <a:latin typeface="+mj-lt"/>
              </a:rPr>
              <a:t> </a:t>
            </a:r>
            <a:r>
              <a:rPr lang="en-US" sz="1800" spc="60" dirty="0">
                <a:latin typeface="+mj-lt"/>
              </a:rPr>
              <a:t>research</a:t>
            </a:r>
            <a:r>
              <a:rPr lang="en-US" sz="1800" spc="65" dirty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faculty</a:t>
            </a:r>
            <a:r>
              <a:rPr lang="en-US" sz="1800" spc="65" dirty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to</a:t>
            </a:r>
            <a:r>
              <a:rPr lang="en-US" sz="1800" spc="80" dirty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support</a:t>
            </a:r>
            <a:r>
              <a:rPr lang="en-US" sz="1800" spc="50" dirty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industry</a:t>
            </a:r>
            <a:r>
              <a:rPr lang="en-US" sz="1800" spc="45" dirty="0">
                <a:latin typeface="+mj-lt"/>
              </a:rPr>
              <a:t> </a:t>
            </a:r>
            <a:r>
              <a:rPr lang="en-US" sz="1800" spc="70" dirty="0">
                <a:latin typeface="+mj-lt"/>
              </a:rPr>
              <a:t>challenges</a:t>
            </a:r>
            <a:r>
              <a:rPr lang="en-US" sz="1800" spc="50" dirty="0">
                <a:latin typeface="+mj-lt"/>
              </a:rPr>
              <a:t> </a:t>
            </a:r>
            <a:r>
              <a:rPr lang="en-US" sz="1800" spc="130" dirty="0">
                <a:latin typeface="+mj-lt"/>
              </a:rPr>
              <a:t>as</a:t>
            </a:r>
            <a:r>
              <a:rPr lang="en-US" sz="1800" spc="55" dirty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part</a:t>
            </a:r>
            <a:r>
              <a:rPr lang="en-US" sz="1800" spc="85" dirty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of</a:t>
            </a:r>
            <a:r>
              <a:rPr lang="en-US" sz="1800" spc="40" dirty="0">
                <a:latin typeface="+mj-lt"/>
              </a:rPr>
              <a:t> </a:t>
            </a:r>
            <a:r>
              <a:rPr lang="en-US" sz="1800" spc="45" dirty="0">
                <a:latin typeface="+mj-lt"/>
              </a:rPr>
              <a:t>faculty-</a:t>
            </a:r>
            <a:r>
              <a:rPr lang="en-US" sz="1800" dirty="0">
                <a:latin typeface="+mj-lt"/>
              </a:rPr>
              <a:t>in-</a:t>
            </a:r>
            <a:r>
              <a:rPr lang="en-US" sz="1800" spc="55" dirty="0">
                <a:latin typeface="+mj-lt"/>
              </a:rPr>
              <a:t>residence</a:t>
            </a:r>
            <a:r>
              <a:rPr lang="en-US" sz="1800" spc="45" dirty="0">
                <a:latin typeface="+mj-lt"/>
              </a:rPr>
              <a:t> </a:t>
            </a:r>
            <a:r>
              <a:rPr lang="en-US" sz="1800" spc="60" dirty="0">
                <a:latin typeface="+mj-lt"/>
              </a:rPr>
              <a:t>and </a:t>
            </a:r>
            <a:r>
              <a:rPr lang="en-US" sz="1800" spc="65" dirty="0">
                <a:latin typeface="+mj-lt"/>
              </a:rPr>
              <a:t>co- </a:t>
            </a:r>
            <a:r>
              <a:rPr lang="en-US" sz="1800" spc="60" dirty="0">
                <a:latin typeface="+mj-lt"/>
              </a:rPr>
              <a:t>research</a:t>
            </a:r>
            <a:r>
              <a:rPr lang="en-US" sz="1800" spc="-40" dirty="0">
                <a:latin typeface="+mj-lt"/>
              </a:rPr>
              <a:t> </a:t>
            </a:r>
            <a:r>
              <a:rPr lang="en-US" sz="1800" spc="35" dirty="0">
                <a:latin typeface="+mj-lt"/>
              </a:rPr>
              <a:t>partnerships</a:t>
            </a:r>
          </a:p>
        </p:txBody>
      </p:sp>
    </p:spTree>
    <p:extLst>
      <p:ext uri="{BB962C8B-B14F-4D97-AF65-F5344CB8AC3E}">
        <p14:creationId xmlns:p14="http://schemas.microsoft.com/office/powerpoint/2010/main" val="2198766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A9CCB6-EA28-144B-85D2-3149BAF14A8B}"/>
              </a:ext>
            </a:extLst>
          </p:cNvPr>
          <p:cNvSpPr txBox="1"/>
          <p:nvPr/>
        </p:nvSpPr>
        <p:spPr>
          <a:xfrm>
            <a:off x="1676400" y="6176963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45F2D64-2643-86C6-E44F-9BC36769B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Board of Governors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D0527E7-2FAC-1369-3222-8370B49D5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DF9C1F-DB74-1E4B-8839-30A600129F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object 2">
            <a:extLst>
              <a:ext uri="{FF2B5EF4-FFF2-40B4-BE49-F238E27FC236}">
                <a16:creationId xmlns:a16="http://schemas.microsoft.com/office/drawing/2014/main" id="{95A16F83-2511-E80B-AF12-552B136AFFB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773" y="207942"/>
            <a:ext cx="4164494" cy="719959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36DA7BFE-E668-E0D6-50A2-073E0FA6C5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1000" y="1847850"/>
            <a:ext cx="4245610" cy="2708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400" b="0" spc="60" dirty="0">
                <a:latin typeface="Calibri"/>
                <a:cs typeface="Calibri"/>
              </a:rPr>
              <a:t>What</a:t>
            </a:r>
            <a:r>
              <a:rPr sz="4400" b="0" spc="-90" dirty="0">
                <a:latin typeface="Calibri"/>
                <a:cs typeface="Calibri"/>
              </a:rPr>
              <a:t> </a:t>
            </a:r>
            <a:r>
              <a:rPr sz="4400" b="0" spc="60" dirty="0">
                <a:latin typeface="Calibri"/>
                <a:cs typeface="Calibri"/>
              </a:rPr>
              <a:t>we</a:t>
            </a:r>
            <a:r>
              <a:rPr sz="4400" b="0" spc="-95" dirty="0">
                <a:latin typeface="Calibri"/>
                <a:cs typeface="Calibri"/>
              </a:rPr>
              <a:t> </a:t>
            </a:r>
            <a:r>
              <a:rPr sz="4400" b="0" spc="90" dirty="0">
                <a:latin typeface="Calibri"/>
                <a:cs typeface="Calibri"/>
              </a:rPr>
              <a:t>envision Wayne</a:t>
            </a:r>
            <a:r>
              <a:rPr sz="4400" b="0" spc="-110" dirty="0">
                <a:latin typeface="Calibri"/>
                <a:cs typeface="Calibri"/>
              </a:rPr>
              <a:t> </a:t>
            </a:r>
            <a:r>
              <a:rPr sz="4400" b="0" spc="155" dirty="0">
                <a:latin typeface="Calibri"/>
                <a:cs typeface="Calibri"/>
              </a:rPr>
              <a:t>State’s </a:t>
            </a:r>
            <a:r>
              <a:rPr sz="4400" b="0" spc="175" dirty="0">
                <a:latin typeface="Calibri"/>
                <a:cs typeface="Calibri"/>
              </a:rPr>
              <a:t>presence</a:t>
            </a:r>
            <a:r>
              <a:rPr sz="4400" b="0" spc="-110" dirty="0">
                <a:latin typeface="Calibri"/>
                <a:cs typeface="Calibri"/>
              </a:rPr>
              <a:t> </a:t>
            </a:r>
            <a:r>
              <a:rPr sz="4400" b="0" dirty="0">
                <a:latin typeface="Calibri"/>
                <a:cs typeface="Calibri"/>
              </a:rPr>
              <a:t>to</a:t>
            </a:r>
            <a:r>
              <a:rPr sz="4400" b="0" spc="-80" dirty="0">
                <a:latin typeface="Calibri"/>
                <a:cs typeface="Calibri"/>
              </a:rPr>
              <a:t> </a:t>
            </a:r>
            <a:r>
              <a:rPr sz="4400" b="0" spc="90" dirty="0">
                <a:latin typeface="Calibri"/>
                <a:cs typeface="Calibri"/>
              </a:rPr>
              <a:t>look </a:t>
            </a:r>
            <a:r>
              <a:rPr sz="4400" b="0" spc="110" dirty="0">
                <a:latin typeface="Calibri"/>
                <a:cs typeface="Calibri"/>
              </a:rPr>
              <a:t>like</a:t>
            </a:r>
            <a:r>
              <a:rPr sz="4400" b="0" spc="-110" dirty="0">
                <a:latin typeface="Calibri"/>
                <a:cs typeface="Calibri"/>
              </a:rPr>
              <a:t> </a:t>
            </a:r>
            <a:r>
              <a:rPr sz="4400" b="0" spc="120" dirty="0">
                <a:latin typeface="Calibri"/>
                <a:cs typeface="Calibri"/>
              </a:rPr>
              <a:t>inside:</a:t>
            </a:r>
            <a:endParaRPr sz="4400" dirty="0">
              <a:latin typeface="Calibri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420B18-A53C-747B-5C14-F6F652C022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001" t="7781" r="2504" b="21114"/>
          <a:stretch/>
        </p:blipFill>
        <p:spPr>
          <a:xfrm>
            <a:off x="5562600" y="838200"/>
            <a:ext cx="5715000" cy="435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92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A9CCB6-EA28-144B-85D2-3149BAF14A8B}"/>
              </a:ext>
            </a:extLst>
          </p:cNvPr>
          <p:cNvSpPr txBox="1"/>
          <p:nvPr/>
        </p:nvSpPr>
        <p:spPr>
          <a:xfrm>
            <a:off x="1676400" y="6176963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45F2D64-2643-86C6-E44F-9BC36769B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Board of Governors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D0527E7-2FAC-1369-3222-8370B49D5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DF9C1F-DB74-1E4B-8839-30A600129F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952D3300-8AB7-2071-059D-698811F52B46}"/>
              </a:ext>
            </a:extLst>
          </p:cNvPr>
          <p:cNvSpPr txBox="1"/>
          <p:nvPr/>
        </p:nvSpPr>
        <p:spPr>
          <a:xfrm>
            <a:off x="504444" y="444423"/>
            <a:ext cx="11440160" cy="927177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400" b="1" dirty="0">
                <a:solidFill>
                  <a:srgbClr val="303030"/>
                </a:solidFill>
                <a:latin typeface="+mj-lt"/>
                <a:cs typeface="Calibri"/>
              </a:rPr>
              <a:t>R1</a:t>
            </a:r>
            <a:r>
              <a:rPr sz="2400" b="1" spc="-75" dirty="0">
                <a:solidFill>
                  <a:srgbClr val="303030"/>
                </a:solidFill>
                <a:latin typeface="+mj-lt"/>
                <a:cs typeface="Calibri"/>
              </a:rPr>
              <a:t> </a:t>
            </a:r>
            <a:r>
              <a:rPr sz="2400" b="1" dirty="0">
                <a:solidFill>
                  <a:srgbClr val="303030"/>
                </a:solidFill>
                <a:latin typeface="+mj-lt"/>
                <a:cs typeface="Calibri"/>
              </a:rPr>
              <a:t>Research</a:t>
            </a:r>
            <a:r>
              <a:rPr sz="2400" b="1" spc="-55" dirty="0">
                <a:solidFill>
                  <a:srgbClr val="303030"/>
                </a:solidFill>
                <a:latin typeface="+mj-lt"/>
                <a:cs typeface="Calibri"/>
              </a:rPr>
              <a:t> </a:t>
            </a:r>
            <a:r>
              <a:rPr sz="2400" b="1" spc="-10" dirty="0">
                <a:solidFill>
                  <a:srgbClr val="303030"/>
                </a:solidFill>
                <a:latin typeface="+mj-lt"/>
                <a:cs typeface="Calibri"/>
              </a:rPr>
              <a:t>universities</a:t>
            </a:r>
            <a:r>
              <a:rPr sz="2400" b="1" spc="-50" dirty="0">
                <a:solidFill>
                  <a:srgbClr val="303030"/>
                </a:solidFill>
                <a:latin typeface="+mj-lt"/>
                <a:cs typeface="Calibri"/>
              </a:rPr>
              <a:t> </a:t>
            </a:r>
            <a:r>
              <a:rPr sz="2400" b="1" dirty="0">
                <a:solidFill>
                  <a:srgbClr val="303030"/>
                </a:solidFill>
                <a:latin typeface="+mj-lt"/>
                <a:cs typeface="Calibri"/>
              </a:rPr>
              <a:t>are</a:t>
            </a:r>
            <a:r>
              <a:rPr sz="2400" b="1" spc="-65" dirty="0">
                <a:solidFill>
                  <a:srgbClr val="303030"/>
                </a:solidFill>
                <a:latin typeface="+mj-lt"/>
                <a:cs typeface="Calibri"/>
              </a:rPr>
              <a:t> </a:t>
            </a:r>
            <a:r>
              <a:rPr sz="2400" b="1" dirty="0">
                <a:solidFill>
                  <a:srgbClr val="303030"/>
                </a:solidFill>
                <a:latin typeface="+mj-lt"/>
                <a:cs typeface="Calibri"/>
              </a:rPr>
              <a:t>a</a:t>
            </a:r>
            <a:r>
              <a:rPr sz="2400" b="1" spc="-65" dirty="0">
                <a:solidFill>
                  <a:srgbClr val="303030"/>
                </a:solidFill>
                <a:latin typeface="+mj-lt"/>
                <a:cs typeface="Calibri"/>
              </a:rPr>
              <a:t> </a:t>
            </a:r>
            <a:r>
              <a:rPr sz="2400" b="1" dirty="0">
                <a:solidFill>
                  <a:srgbClr val="303030"/>
                </a:solidFill>
                <a:latin typeface="+mj-lt"/>
                <a:cs typeface="Calibri"/>
              </a:rPr>
              <a:t>rich</a:t>
            </a:r>
            <a:r>
              <a:rPr sz="2400" b="1" spc="-80" dirty="0">
                <a:solidFill>
                  <a:srgbClr val="303030"/>
                </a:solidFill>
                <a:latin typeface="+mj-lt"/>
                <a:cs typeface="Calibri"/>
              </a:rPr>
              <a:t> </a:t>
            </a:r>
            <a:r>
              <a:rPr sz="2400" b="1" dirty="0">
                <a:solidFill>
                  <a:srgbClr val="303030"/>
                </a:solidFill>
                <a:latin typeface="+mj-lt"/>
                <a:cs typeface="Calibri"/>
              </a:rPr>
              <a:t>source</a:t>
            </a:r>
            <a:r>
              <a:rPr sz="2400" b="1" spc="-70" dirty="0">
                <a:solidFill>
                  <a:srgbClr val="303030"/>
                </a:solidFill>
                <a:latin typeface="+mj-lt"/>
                <a:cs typeface="Calibri"/>
              </a:rPr>
              <a:t> </a:t>
            </a:r>
            <a:r>
              <a:rPr sz="2400" b="1" dirty="0">
                <a:solidFill>
                  <a:srgbClr val="303030"/>
                </a:solidFill>
                <a:latin typeface="+mj-lt"/>
                <a:cs typeface="Calibri"/>
              </a:rPr>
              <a:t>of</a:t>
            </a:r>
            <a:r>
              <a:rPr sz="2400" b="1" spc="-75" dirty="0">
                <a:solidFill>
                  <a:srgbClr val="303030"/>
                </a:solidFill>
                <a:latin typeface="+mj-lt"/>
                <a:cs typeface="Calibri"/>
              </a:rPr>
              <a:t> </a:t>
            </a:r>
            <a:r>
              <a:rPr sz="2400" b="1" dirty="0">
                <a:solidFill>
                  <a:srgbClr val="303030"/>
                </a:solidFill>
                <a:latin typeface="+mj-lt"/>
                <a:cs typeface="Calibri"/>
              </a:rPr>
              <a:t>talent,</a:t>
            </a:r>
            <a:r>
              <a:rPr sz="2400" b="1" spc="-65" dirty="0">
                <a:solidFill>
                  <a:srgbClr val="303030"/>
                </a:solidFill>
                <a:latin typeface="+mj-lt"/>
                <a:cs typeface="Calibri"/>
              </a:rPr>
              <a:t> </a:t>
            </a:r>
            <a:r>
              <a:rPr sz="2400" b="1" dirty="0">
                <a:solidFill>
                  <a:srgbClr val="303030"/>
                </a:solidFill>
                <a:latin typeface="+mj-lt"/>
                <a:cs typeface="Calibri"/>
              </a:rPr>
              <a:t>expertise,</a:t>
            </a:r>
            <a:r>
              <a:rPr sz="2400" b="1" spc="-40" dirty="0">
                <a:solidFill>
                  <a:srgbClr val="303030"/>
                </a:solidFill>
                <a:latin typeface="+mj-lt"/>
                <a:cs typeface="Calibri"/>
              </a:rPr>
              <a:t> </a:t>
            </a:r>
            <a:r>
              <a:rPr sz="2400" b="1" dirty="0">
                <a:solidFill>
                  <a:srgbClr val="303030"/>
                </a:solidFill>
                <a:latin typeface="+mj-lt"/>
                <a:cs typeface="Calibri"/>
              </a:rPr>
              <a:t>R&amp;D</a:t>
            </a:r>
            <a:r>
              <a:rPr sz="2400" b="1" spc="-60" dirty="0">
                <a:solidFill>
                  <a:srgbClr val="303030"/>
                </a:solidFill>
                <a:latin typeface="+mj-lt"/>
                <a:cs typeface="Calibri"/>
              </a:rPr>
              <a:t> </a:t>
            </a:r>
            <a:r>
              <a:rPr sz="2400" b="1" spc="-10" dirty="0">
                <a:solidFill>
                  <a:srgbClr val="303030"/>
                </a:solidFill>
                <a:latin typeface="+mj-lt"/>
                <a:cs typeface="Calibri"/>
              </a:rPr>
              <a:t>resources!</a:t>
            </a:r>
            <a:endParaRPr sz="2400" dirty="0">
              <a:latin typeface="+mj-lt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b="1" spc="-10" dirty="0">
                <a:solidFill>
                  <a:srgbClr val="303030"/>
                </a:solidFill>
                <a:latin typeface="+mj-lt"/>
                <a:cs typeface="Calibri"/>
              </a:rPr>
              <a:t>Navigating</a:t>
            </a:r>
            <a:r>
              <a:rPr sz="2400" b="1" spc="-15" dirty="0">
                <a:solidFill>
                  <a:srgbClr val="303030"/>
                </a:solidFill>
                <a:latin typeface="+mj-lt"/>
                <a:cs typeface="Calibri"/>
              </a:rPr>
              <a:t> </a:t>
            </a:r>
            <a:r>
              <a:rPr sz="2400" b="1" dirty="0">
                <a:solidFill>
                  <a:srgbClr val="303030"/>
                </a:solidFill>
                <a:latin typeface="+mj-lt"/>
                <a:cs typeface="Calibri"/>
              </a:rPr>
              <a:t>through</a:t>
            </a:r>
            <a:r>
              <a:rPr sz="2400" b="1" spc="-45" dirty="0">
                <a:solidFill>
                  <a:srgbClr val="303030"/>
                </a:solidFill>
                <a:latin typeface="+mj-lt"/>
                <a:cs typeface="Calibri"/>
              </a:rPr>
              <a:t> </a:t>
            </a:r>
            <a:r>
              <a:rPr sz="2400" b="1" dirty="0">
                <a:solidFill>
                  <a:srgbClr val="303030"/>
                </a:solidFill>
                <a:latin typeface="+mj-lt"/>
                <a:cs typeface="Calibri"/>
              </a:rPr>
              <a:t>them</a:t>
            </a:r>
            <a:r>
              <a:rPr sz="2400" b="1" spc="-45" dirty="0">
                <a:solidFill>
                  <a:srgbClr val="303030"/>
                </a:solidFill>
                <a:latin typeface="+mj-lt"/>
                <a:cs typeface="Calibri"/>
              </a:rPr>
              <a:t> </a:t>
            </a:r>
            <a:r>
              <a:rPr sz="2400" b="1" dirty="0">
                <a:solidFill>
                  <a:srgbClr val="303030"/>
                </a:solidFill>
                <a:latin typeface="+mj-lt"/>
                <a:cs typeface="Calibri"/>
              </a:rPr>
              <a:t>to</a:t>
            </a:r>
            <a:r>
              <a:rPr sz="2400" b="1" spc="-55" dirty="0">
                <a:solidFill>
                  <a:srgbClr val="303030"/>
                </a:solidFill>
                <a:latin typeface="+mj-lt"/>
                <a:cs typeface="Calibri"/>
              </a:rPr>
              <a:t> </a:t>
            </a:r>
            <a:r>
              <a:rPr sz="2400" b="1" dirty="0">
                <a:solidFill>
                  <a:srgbClr val="303030"/>
                </a:solidFill>
                <a:latin typeface="+mj-lt"/>
                <a:cs typeface="Calibri"/>
              </a:rPr>
              <a:t>find</a:t>
            </a:r>
            <a:r>
              <a:rPr sz="2400" b="1" spc="-60" dirty="0">
                <a:solidFill>
                  <a:srgbClr val="303030"/>
                </a:solidFill>
                <a:latin typeface="+mj-lt"/>
                <a:cs typeface="Calibri"/>
              </a:rPr>
              <a:t> </a:t>
            </a:r>
            <a:r>
              <a:rPr sz="2400" b="1" dirty="0">
                <a:solidFill>
                  <a:srgbClr val="303030"/>
                </a:solidFill>
                <a:latin typeface="+mj-lt"/>
                <a:cs typeface="Calibri"/>
              </a:rPr>
              <a:t>the</a:t>
            </a:r>
            <a:r>
              <a:rPr sz="2400" b="1" spc="-50" dirty="0">
                <a:solidFill>
                  <a:srgbClr val="303030"/>
                </a:solidFill>
                <a:latin typeface="+mj-lt"/>
                <a:cs typeface="Calibri"/>
              </a:rPr>
              <a:t> </a:t>
            </a:r>
            <a:r>
              <a:rPr sz="2400" b="1" dirty="0">
                <a:solidFill>
                  <a:srgbClr val="303030"/>
                </a:solidFill>
                <a:latin typeface="+mj-lt"/>
                <a:cs typeface="Calibri"/>
              </a:rPr>
              <a:t>right</a:t>
            </a:r>
            <a:r>
              <a:rPr sz="2400" b="1" spc="-45" dirty="0">
                <a:solidFill>
                  <a:srgbClr val="303030"/>
                </a:solidFill>
                <a:latin typeface="+mj-lt"/>
                <a:cs typeface="Calibri"/>
              </a:rPr>
              <a:t> </a:t>
            </a:r>
            <a:r>
              <a:rPr sz="2400" b="1" dirty="0">
                <a:solidFill>
                  <a:srgbClr val="303030"/>
                </a:solidFill>
                <a:latin typeface="+mj-lt"/>
                <a:cs typeface="Calibri"/>
              </a:rPr>
              <a:t>connection</a:t>
            </a:r>
            <a:r>
              <a:rPr sz="2400" b="1" spc="-40" dirty="0">
                <a:solidFill>
                  <a:srgbClr val="303030"/>
                </a:solidFill>
                <a:latin typeface="+mj-lt"/>
                <a:cs typeface="Calibri"/>
              </a:rPr>
              <a:t> </a:t>
            </a:r>
            <a:r>
              <a:rPr sz="2400" b="1" dirty="0">
                <a:solidFill>
                  <a:srgbClr val="303030"/>
                </a:solidFill>
                <a:latin typeface="+mj-lt"/>
                <a:cs typeface="Calibri"/>
              </a:rPr>
              <a:t>can</a:t>
            </a:r>
            <a:r>
              <a:rPr sz="2400" b="1" spc="-55" dirty="0">
                <a:solidFill>
                  <a:srgbClr val="303030"/>
                </a:solidFill>
                <a:latin typeface="+mj-lt"/>
                <a:cs typeface="Calibri"/>
              </a:rPr>
              <a:t> </a:t>
            </a:r>
            <a:r>
              <a:rPr sz="2400" b="1" dirty="0">
                <a:solidFill>
                  <a:srgbClr val="303030"/>
                </a:solidFill>
                <a:latin typeface="+mj-lt"/>
                <a:cs typeface="Calibri"/>
              </a:rPr>
              <a:t>be</a:t>
            </a:r>
            <a:r>
              <a:rPr sz="2400" b="1" spc="-55" dirty="0">
                <a:solidFill>
                  <a:srgbClr val="303030"/>
                </a:solidFill>
                <a:latin typeface="+mj-lt"/>
                <a:cs typeface="Calibri"/>
              </a:rPr>
              <a:t> </a:t>
            </a:r>
            <a:r>
              <a:rPr sz="2400" b="1" spc="-10" dirty="0">
                <a:solidFill>
                  <a:srgbClr val="303030"/>
                </a:solidFill>
                <a:latin typeface="+mj-lt"/>
                <a:cs typeface="Calibri"/>
              </a:rPr>
              <a:t>complex.</a:t>
            </a:r>
            <a:endParaRPr sz="2400" dirty="0">
              <a:latin typeface="+mj-lt"/>
              <a:cs typeface="Calibri"/>
            </a:endParaRPr>
          </a:p>
        </p:txBody>
      </p:sp>
      <p:pic>
        <p:nvPicPr>
          <p:cNvPr id="7" name="object 6">
            <a:extLst>
              <a:ext uri="{FF2B5EF4-FFF2-40B4-BE49-F238E27FC236}">
                <a16:creationId xmlns:a16="http://schemas.microsoft.com/office/drawing/2014/main" id="{C21C2BE3-188B-34C5-EC6D-18DD9227B53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80659" y="1767184"/>
            <a:ext cx="5329813" cy="3643016"/>
          </a:xfrm>
          <a:prstGeom prst="rect">
            <a:avLst/>
          </a:prstGeom>
        </p:spPr>
      </p:pic>
      <p:sp>
        <p:nvSpPr>
          <p:cNvPr id="11" name="object 8">
            <a:extLst>
              <a:ext uri="{FF2B5EF4-FFF2-40B4-BE49-F238E27FC236}">
                <a16:creationId xmlns:a16="http://schemas.microsoft.com/office/drawing/2014/main" id="{84F60838-D5DC-1330-141B-EBACF41F7F30}"/>
              </a:ext>
            </a:extLst>
          </p:cNvPr>
          <p:cNvSpPr txBox="1">
            <a:spLocks/>
          </p:cNvSpPr>
          <p:nvPr/>
        </p:nvSpPr>
        <p:spPr>
          <a:xfrm>
            <a:off x="505048" y="1760847"/>
            <a:ext cx="5877737" cy="33855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9085" marR="5080" indent="-287020">
              <a:lnSpc>
                <a:spcPct val="100000"/>
              </a:lnSpc>
              <a:spcBef>
                <a:spcPts val="100"/>
              </a:spcBef>
              <a:tabLst>
                <a:tab pos="299085" algn="l"/>
              </a:tabLst>
            </a:pPr>
            <a:r>
              <a:rPr lang="en-US" sz="2000" dirty="0"/>
              <a:t>Engage</a:t>
            </a:r>
            <a:r>
              <a:rPr lang="en-US" sz="2000" spc="-50" dirty="0"/>
              <a:t> </a:t>
            </a:r>
            <a:r>
              <a:rPr lang="en-US" sz="2000" dirty="0"/>
              <a:t>with</a:t>
            </a:r>
            <a:r>
              <a:rPr lang="en-US" sz="2000" spc="-45" dirty="0"/>
              <a:t> </a:t>
            </a:r>
            <a:r>
              <a:rPr lang="en-US" sz="2000" dirty="0"/>
              <a:t>R1</a:t>
            </a:r>
            <a:r>
              <a:rPr lang="en-US" sz="2000" spc="-45" dirty="0"/>
              <a:t> </a:t>
            </a:r>
            <a:r>
              <a:rPr lang="en-US" sz="2000" dirty="0"/>
              <a:t>faculty</a:t>
            </a:r>
            <a:r>
              <a:rPr lang="en-US" sz="2000" spc="-45" dirty="0"/>
              <a:t> </a:t>
            </a:r>
            <a:r>
              <a:rPr lang="en-US" sz="2000" dirty="0"/>
              <a:t>expertise</a:t>
            </a:r>
            <a:r>
              <a:rPr lang="en-US" sz="2000" spc="-60" dirty="0"/>
              <a:t> </a:t>
            </a:r>
            <a:r>
              <a:rPr lang="en-US" sz="2000" dirty="0"/>
              <a:t>in</a:t>
            </a:r>
            <a:r>
              <a:rPr lang="en-US" sz="2000" spc="-40" dirty="0"/>
              <a:t> </a:t>
            </a:r>
            <a:r>
              <a:rPr lang="en-US" sz="2000" dirty="0"/>
              <a:t>areas</a:t>
            </a:r>
            <a:r>
              <a:rPr lang="en-US" sz="2000" spc="-50" dirty="0"/>
              <a:t> </a:t>
            </a:r>
            <a:r>
              <a:rPr lang="en-US" sz="2000" dirty="0"/>
              <a:t>as</a:t>
            </a:r>
            <a:r>
              <a:rPr lang="en-US" sz="2000" spc="-50" dirty="0"/>
              <a:t> </a:t>
            </a:r>
            <a:r>
              <a:rPr lang="en-US" sz="2000" dirty="0"/>
              <a:t>diverse</a:t>
            </a:r>
            <a:r>
              <a:rPr lang="en-US" sz="2000" spc="-50" dirty="0"/>
              <a:t> </a:t>
            </a:r>
            <a:r>
              <a:rPr lang="en-US" sz="2000" spc="-25" dirty="0"/>
              <a:t>as </a:t>
            </a:r>
            <a:r>
              <a:rPr lang="en-US" sz="2000" dirty="0"/>
              <a:t>artificial</a:t>
            </a:r>
            <a:r>
              <a:rPr lang="en-US" sz="2000" spc="-40" dirty="0"/>
              <a:t> </a:t>
            </a:r>
            <a:r>
              <a:rPr lang="en-US" sz="2000" spc="-10" dirty="0"/>
              <a:t>intelligence</a:t>
            </a:r>
            <a:r>
              <a:rPr lang="en-US" sz="2000" spc="-35" dirty="0"/>
              <a:t> </a:t>
            </a:r>
            <a:r>
              <a:rPr lang="en-US" sz="2000" dirty="0"/>
              <a:t>and</a:t>
            </a:r>
            <a:r>
              <a:rPr lang="en-US" sz="2000" spc="-40" dirty="0"/>
              <a:t> </a:t>
            </a:r>
            <a:r>
              <a:rPr lang="en-US" sz="2000" dirty="0"/>
              <a:t>metabolic</a:t>
            </a:r>
            <a:r>
              <a:rPr lang="en-US" sz="2000" spc="-40" dirty="0"/>
              <a:t> </a:t>
            </a:r>
            <a:r>
              <a:rPr lang="en-US" sz="2000" spc="-10" dirty="0"/>
              <a:t>disorders.</a:t>
            </a:r>
          </a:p>
          <a:p>
            <a:pPr marL="299085" marR="1108710" indent="-287020">
              <a:lnSpc>
                <a:spcPct val="100000"/>
              </a:lnSpc>
              <a:spcBef>
                <a:spcPts val="1080"/>
              </a:spcBef>
              <a:tabLst>
                <a:tab pos="299085" algn="l"/>
              </a:tabLst>
            </a:pPr>
            <a:r>
              <a:rPr lang="en-US" sz="2000" dirty="0"/>
              <a:t>Connect</a:t>
            </a:r>
            <a:r>
              <a:rPr lang="en-US" sz="2000" spc="-40" dirty="0"/>
              <a:t> </a:t>
            </a:r>
            <a:r>
              <a:rPr lang="en-US" sz="2000" dirty="0"/>
              <a:t>with</a:t>
            </a:r>
            <a:r>
              <a:rPr lang="en-US" sz="2000" spc="-45" dirty="0"/>
              <a:t> </a:t>
            </a:r>
            <a:r>
              <a:rPr lang="en-US" sz="2000" spc="-10" dirty="0"/>
              <a:t>highly-</a:t>
            </a:r>
            <a:r>
              <a:rPr lang="en-US" sz="2000" dirty="0"/>
              <a:t>qualified</a:t>
            </a:r>
            <a:r>
              <a:rPr lang="en-US" sz="2000" spc="-35" dirty="0"/>
              <a:t> </a:t>
            </a:r>
            <a:r>
              <a:rPr lang="en-US" sz="2000" dirty="0"/>
              <a:t>students</a:t>
            </a:r>
            <a:r>
              <a:rPr lang="en-US" sz="2000" spc="-50" dirty="0"/>
              <a:t> </a:t>
            </a:r>
            <a:r>
              <a:rPr lang="en-US" sz="2000" spc="-25" dirty="0"/>
              <a:t>for </a:t>
            </a:r>
            <a:r>
              <a:rPr lang="en-US" sz="2000" spc="-10" dirty="0"/>
              <a:t>internships,</a:t>
            </a:r>
            <a:r>
              <a:rPr lang="en-US" sz="2000" spc="-5" dirty="0"/>
              <a:t> </a:t>
            </a:r>
            <a:r>
              <a:rPr lang="en-US" sz="2000" spc="-20" dirty="0"/>
              <a:t>co-</a:t>
            </a:r>
            <a:r>
              <a:rPr lang="en-US" sz="2000" dirty="0"/>
              <a:t>ops</a:t>
            </a:r>
            <a:r>
              <a:rPr lang="en-US" sz="2000" spc="5" dirty="0"/>
              <a:t> </a:t>
            </a:r>
            <a:r>
              <a:rPr lang="en-US" sz="2000" dirty="0"/>
              <a:t>and</a:t>
            </a:r>
            <a:r>
              <a:rPr lang="en-US" sz="2000" spc="-10" dirty="0"/>
              <a:t> full-</a:t>
            </a:r>
            <a:r>
              <a:rPr lang="en-US" sz="2000" dirty="0"/>
              <a:t>time</a:t>
            </a:r>
            <a:r>
              <a:rPr lang="en-US" sz="2000" spc="20" dirty="0"/>
              <a:t> </a:t>
            </a:r>
            <a:r>
              <a:rPr lang="en-US" sz="2000" spc="-10" dirty="0"/>
              <a:t>hires.</a:t>
            </a:r>
          </a:p>
          <a:p>
            <a:pPr marL="299085" marR="589915" indent="-287020">
              <a:lnSpc>
                <a:spcPct val="100000"/>
              </a:lnSpc>
              <a:spcBef>
                <a:spcPts val="1200"/>
              </a:spcBef>
              <a:tabLst>
                <a:tab pos="299085" algn="l"/>
              </a:tabLst>
            </a:pPr>
            <a:r>
              <a:rPr lang="en-US" sz="2000" dirty="0"/>
              <a:t>Launch</a:t>
            </a:r>
            <a:r>
              <a:rPr lang="en-US" sz="2000" spc="-35" dirty="0"/>
              <a:t> </a:t>
            </a:r>
            <a:r>
              <a:rPr lang="en-US" sz="2000" dirty="0"/>
              <a:t>businesses</a:t>
            </a:r>
            <a:r>
              <a:rPr lang="en-US" sz="2000" spc="-70" dirty="0"/>
              <a:t> </a:t>
            </a:r>
            <a:r>
              <a:rPr lang="en-US" sz="2000" dirty="0"/>
              <a:t>built</a:t>
            </a:r>
            <a:r>
              <a:rPr lang="en-US" sz="2000" spc="-40" dirty="0"/>
              <a:t> </a:t>
            </a:r>
            <a:r>
              <a:rPr lang="en-US" sz="2000" dirty="0"/>
              <a:t>around</a:t>
            </a:r>
            <a:r>
              <a:rPr lang="en-US" sz="2000" spc="-50" dirty="0"/>
              <a:t> </a:t>
            </a:r>
            <a:r>
              <a:rPr lang="en-US" sz="2000" dirty="0"/>
              <a:t>the</a:t>
            </a:r>
            <a:r>
              <a:rPr lang="en-US" sz="2000" spc="-45" dirty="0"/>
              <a:t> </a:t>
            </a:r>
            <a:r>
              <a:rPr lang="en-US" sz="2000" dirty="0"/>
              <a:t>licensing</a:t>
            </a:r>
            <a:r>
              <a:rPr lang="en-US" sz="2000" spc="-30" dirty="0"/>
              <a:t> </a:t>
            </a:r>
            <a:r>
              <a:rPr lang="en-US" sz="2000" spc="-25" dirty="0"/>
              <a:t>of </a:t>
            </a:r>
            <a:r>
              <a:rPr lang="en-US" sz="2000" spc="-10" dirty="0"/>
              <a:t>Wayne</a:t>
            </a:r>
            <a:r>
              <a:rPr lang="en-US" sz="2000" spc="-60" dirty="0"/>
              <a:t> </a:t>
            </a:r>
            <a:r>
              <a:rPr lang="en-US" sz="2000" dirty="0"/>
              <a:t>State</a:t>
            </a:r>
            <a:r>
              <a:rPr lang="en-US" sz="2000" spc="-45" dirty="0"/>
              <a:t> </a:t>
            </a:r>
            <a:r>
              <a:rPr lang="en-US" sz="2000" spc="-20" dirty="0"/>
              <a:t>technology,</a:t>
            </a:r>
            <a:r>
              <a:rPr lang="en-US" sz="2000" spc="-45" dirty="0"/>
              <a:t> </a:t>
            </a:r>
            <a:r>
              <a:rPr lang="en-US" sz="2000" dirty="0"/>
              <a:t>science</a:t>
            </a:r>
            <a:r>
              <a:rPr lang="en-US" sz="2000" spc="-35" dirty="0"/>
              <a:t> </a:t>
            </a:r>
            <a:r>
              <a:rPr lang="en-US" sz="2000" dirty="0"/>
              <a:t>and</a:t>
            </a:r>
            <a:r>
              <a:rPr lang="en-US" sz="2000" spc="-65" dirty="0"/>
              <a:t> </a:t>
            </a:r>
            <a:r>
              <a:rPr lang="en-US" sz="2000" spc="-10" dirty="0"/>
              <a:t>programs.</a:t>
            </a:r>
          </a:p>
          <a:p>
            <a:pPr marL="299085" marR="448309" indent="-287020">
              <a:lnSpc>
                <a:spcPct val="100000"/>
              </a:lnSpc>
              <a:spcBef>
                <a:spcPts val="1200"/>
              </a:spcBef>
              <a:tabLst>
                <a:tab pos="299085" algn="l"/>
              </a:tabLst>
            </a:pPr>
            <a:r>
              <a:rPr lang="en-US" sz="2000" dirty="0"/>
              <a:t>Access</a:t>
            </a:r>
            <a:r>
              <a:rPr lang="en-US" sz="2000" spc="-25" dirty="0"/>
              <a:t> </a:t>
            </a:r>
            <a:r>
              <a:rPr lang="en-US" sz="2000" dirty="0"/>
              <a:t>to</a:t>
            </a:r>
            <a:r>
              <a:rPr lang="en-US" sz="2000" spc="-25" dirty="0"/>
              <a:t> state-</a:t>
            </a:r>
            <a:r>
              <a:rPr lang="en-US" sz="2000" spc="-10" dirty="0"/>
              <a:t>of-the-</a:t>
            </a:r>
            <a:r>
              <a:rPr lang="en-US" sz="2000" dirty="0"/>
              <a:t>art</a:t>
            </a:r>
            <a:r>
              <a:rPr lang="en-US" sz="2000" spc="-40" dirty="0"/>
              <a:t> </a:t>
            </a:r>
            <a:r>
              <a:rPr lang="en-US" sz="2000" dirty="0"/>
              <a:t>testing</a:t>
            </a:r>
            <a:r>
              <a:rPr lang="en-US" sz="2000" spc="-15" dirty="0"/>
              <a:t> </a:t>
            </a:r>
            <a:r>
              <a:rPr lang="en-US" sz="2000" dirty="0"/>
              <a:t>services</a:t>
            </a:r>
            <a:r>
              <a:rPr lang="en-US" sz="2000" spc="-20" dirty="0"/>
              <a:t> </a:t>
            </a:r>
            <a:r>
              <a:rPr lang="en-US" sz="2000" dirty="0"/>
              <a:t>and</a:t>
            </a:r>
            <a:r>
              <a:rPr lang="en-US" sz="2000" spc="-15" dirty="0"/>
              <a:t> </a:t>
            </a:r>
            <a:r>
              <a:rPr lang="en-US" sz="2000" spc="-25" dirty="0"/>
              <a:t>lab </a:t>
            </a:r>
            <a:r>
              <a:rPr lang="en-US" sz="2000" dirty="0"/>
              <a:t>equipment</a:t>
            </a:r>
            <a:r>
              <a:rPr lang="en-US" sz="2000" spc="-55" dirty="0"/>
              <a:t> </a:t>
            </a:r>
            <a:r>
              <a:rPr lang="en-US" sz="2000" dirty="0"/>
              <a:t>to</a:t>
            </a:r>
            <a:r>
              <a:rPr lang="en-US" sz="2000" spc="-60" dirty="0"/>
              <a:t> </a:t>
            </a:r>
            <a:r>
              <a:rPr lang="en-US" sz="2000" dirty="0"/>
              <a:t>develop</a:t>
            </a:r>
            <a:r>
              <a:rPr lang="en-US" sz="2000" spc="-40" dirty="0"/>
              <a:t> </a:t>
            </a:r>
            <a:r>
              <a:rPr lang="en-US" sz="2000" dirty="0"/>
              <a:t>new</a:t>
            </a:r>
            <a:r>
              <a:rPr lang="en-US" sz="2000" spc="-55" dirty="0"/>
              <a:t> </a:t>
            </a:r>
            <a:r>
              <a:rPr lang="en-US" sz="2000" spc="-10" dirty="0"/>
              <a:t>technologies.</a:t>
            </a: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tabLst>
                <a:tab pos="299085" algn="l"/>
              </a:tabLst>
            </a:pPr>
            <a:r>
              <a:rPr lang="en-US" sz="2000" dirty="0"/>
              <a:t>Locate</a:t>
            </a:r>
            <a:r>
              <a:rPr lang="en-US" sz="2000" spc="-50" dirty="0"/>
              <a:t> </a:t>
            </a:r>
            <a:r>
              <a:rPr lang="en-US" sz="2000" dirty="0"/>
              <a:t>in</a:t>
            </a:r>
            <a:r>
              <a:rPr lang="en-US" sz="2000" spc="-55" dirty="0"/>
              <a:t> </a:t>
            </a:r>
            <a:r>
              <a:rPr lang="en-US" sz="2000" dirty="0"/>
              <a:t>and</a:t>
            </a:r>
            <a:r>
              <a:rPr lang="en-US" sz="2000" spc="-55" dirty="0"/>
              <a:t> </a:t>
            </a:r>
            <a:r>
              <a:rPr lang="en-US" sz="2000" dirty="0"/>
              <a:t>around</a:t>
            </a:r>
            <a:r>
              <a:rPr lang="en-US" sz="2000" spc="-60" dirty="0"/>
              <a:t> </a:t>
            </a:r>
            <a:r>
              <a:rPr lang="en-US" sz="2000" dirty="0"/>
              <a:t>our</a:t>
            </a:r>
            <a:r>
              <a:rPr lang="en-US" sz="2000" spc="-55" dirty="0"/>
              <a:t> </a:t>
            </a:r>
            <a:r>
              <a:rPr lang="en-US" sz="2000" dirty="0"/>
              <a:t>Midtown</a:t>
            </a:r>
            <a:r>
              <a:rPr lang="en-US" sz="2000" spc="-40" dirty="0"/>
              <a:t> </a:t>
            </a:r>
            <a:r>
              <a:rPr lang="en-US" sz="2000" dirty="0"/>
              <a:t>Detroit</a:t>
            </a:r>
            <a:r>
              <a:rPr lang="en-US" sz="2000" spc="-60" dirty="0"/>
              <a:t> </a:t>
            </a:r>
            <a:r>
              <a:rPr lang="en-US" sz="2000" spc="-10" dirty="0"/>
              <a:t>campus</a:t>
            </a:r>
          </a:p>
        </p:txBody>
      </p:sp>
    </p:spTree>
    <p:extLst>
      <p:ext uri="{BB962C8B-B14F-4D97-AF65-F5344CB8AC3E}">
        <p14:creationId xmlns:p14="http://schemas.microsoft.com/office/powerpoint/2010/main" val="2890598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A9CCB6-EA28-144B-85D2-3149BAF14A8B}"/>
              </a:ext>
            </a:extLst>
          </p:cNvPr>
          <p:cNvSpPr txBox="1"/>
          <p:nvPr/>
        </p:nvSpPr>
        <p:spPr>
          <a:xfrm>
            <a:off x="1676400" y="6176963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45F2D64-2643-86C6-E44F-9BC36769B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Board of Governors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D0527E7-2FAC-1369-3222-8370B49D5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DF9C1F-DB74-1E4B-8839-30A600129F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672688C6-84C2-A06F-5810-6D026EF01452}"/>
              </a:ext>
            </a:extLst>
          </p:cNvPr>
          <p:cNvSpPr txBox="1"/>
          <p:nvPr/>
        </p:nvSpPr>
        <p:spPr>
          <a:xfrm>
            <a:off x="1524000" y="1263628"/>
            <a:ext cx="9372600" cy="1860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 marR="5080" algn="l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The entry point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80" dirty="0">
                <a:latin typeface="Calibri"/>
                <a:cs typeface="Calibri"/>
              </a:rPr>
              <a:t>corporations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65" dirty="0">
                <a:latin typeface="Calibri"/>
                <a:cs typeface="Calibri"/>
              </a:rPr>
              <a:t>tap</a:t>
            </a:r>
            <a:r>
              <a:rPr sz="2000" dirty="0">
                <a:latin typeface="Calibri"/>
                <a:cs typeface="Calibri"/>
              </a:rPr>
              <a:t> into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60" dirty="0">
                <a:latin typeface="Calibri"/>
                <a:cs typeface="Calibri"/>
              </a:rPr>
              <a:t>knowledge, </a:t>
            </a:r>
            <a:r>
              <a:rPr sz="2000" spc="50" dirty="0">
                <a:latin typeface="Calibri"/>
                <a:cs typeface="Calibri"/>
              </a:rPr>
              <a:t>talent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105" dirty="0">
                <a:latin typeface="Calibri"/>
                <a:cs typeface="Calibri"/>
              </a:rPr>
              <a:t>and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125" dirty="0">
                <a:latin typeface="Calibri"/>
                <a:cs typeface="Calibri"/>
              </a:rPr>
              <a:t>resources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50" dirty="0">
                <a:latin typeface="Calibri"/>
                <a:cs typeface="Calibri"/>
              </a:rPr>
              <a:t>at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60" dirty="0">
                <a:latin typeface="Calibri"/>
                <a:cs typeface="Calibri"/>
              </a:rPr>
              <a:t>Wayne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90" dirty="0">
                <a:latin typeface="Calibri"/>
                <a:cs typeface="Calibri"/>
              </a:rPr>
              <a:t>State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40" dirty="0">
                <a:latin typeface="Calibri"/>
                <a:cs typeface="Calibri"/>
              </a:rPr>
              <a:t>University.</a:t>
            </a:r>
            <a:endParaRPr lang="en-US" sz="2000" spc="40" dirty="0">
              <a:latin typeface="Calibri"/>
              <a:cs typeface="Calibri"/>
            </a:endParaRPr>
          </a:p>
          <a:p>
            <a:pPr marL="13970" marR="5080" algn="l"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 marL="12700" marR="5080" indent="635" algn="l">
              <a:lnSpc>
                <a:spcPct val="100000"/>
              </a:lnSpc>
            </a:pPr>
            <a:r>
              <a:rPr sz="2000" spc="114" dirty="0">
                <a:latin typeface="Calibri"/>
                <a:cs typeface="Calibri"/>
              </a:rPr>
              <a:t>Launching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130" dirty="0">
                <a:latin typeface="Calibri"/>
                <a:cs typeface="Calibri"/>
              </a:rPr>
              <a:t>Fall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85" dirty="0">
                <a:latin typeface="Calibri"/>
                <a:cs typeface="Calibri"/>
              </a:rPr>
              <a:t>2024,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145" dirty="0">
                <a:latin typeface="Calibri"/>
                <a:cs typeface="Calibri"/>
              </a:rPr>
              <a:t>WSU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200" dirty="0">
                <a:latin typeface="Calibri"/>
                <a:cs typeface="Calibri"/>
              </a:rPr>
              <a:t>OPEN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155" dirty="0">
                <a:latin typeface="Calibri"/>
                <a:cs typeface="Calibri"/>
              </a:rPr>
              <a:t>is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150" dirty="0">
                <a:latin typeface="Calibri"/>
                <a:cs typeface="Calibri"/>
              </a:rPr>
              <a:t>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55" dirty="0">
                <a:latin typeface="Calibri"/>
                <a:cs typeface="Calibri"/>
              </a:rPr>
              <a:t>new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initiative </a:t>
            </a:r>
            <a:r>
              <a:rPr sz="2000" spc="100" dirty="0">
                <a:latin typeface="Calibri"/>
                <a:cs typeface="Calibri"/>
              </a:rPr>
              <a:t>advancing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60" dirty="0">
                <a:latin typeface="Calibri"/>
                <a:cs typeface="Calibri"/>
              </a:rPr>
              <a:t>Wayne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114" dirty="0">
                <a:latin typeface="Calibri"/>
                <a:cs typeface="Calibri"/>
              </a:rPr>
              <a:t>State’s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60" dirty="0">
                <a:latin typeface="Calibri"/>
                <a:cs typeface="Calibri"/>
              </a:rPr>
              <a:t>Prosperity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75" dirty="0">
                <a:latin typeface="Calibri"/>
                <a:cs typeface="Calibri"/>
              </a:rPr>
              <a:t>Agenda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65" dirty="0">
                <a:latin typeface="Calibri"/>
                <a:cs typeface="Calibri"/>
              </a:rPr>
              <a:t>pillar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105" dirty="0">
                <a:latin typeface="Calibri"/>
                <a:cs typeface="Calibri"/>
              </a:rPr>
              <a:t>“Fuel </a:t>
            </a:r>
            <a:r>
              <a:rPr sz="2000" spc="45" dirty="0">
                <a:latin typeface="Calibri"/>
                <a:cs typeface="Calibri"/>
              </a:rPr>
              <a:t>Innovation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85" dirty="0">
                <a:latin typeface="Calibri"/>
                <a:cs typeface="Calibri"/>
              </a:rPr>
              <a:t>Our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110" dirty="0">
                <a:latin typeface="Calibri"/>
                <a:cs typeface="Calibri"/>
              </a:rPr>
              <a:t>Competitiveness”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55" dirty="0">
                <a:latin typeface="Calibri"/>
                <a:cs typeface="Calibri"/>
              </a:rPr>
              <a:t>optimizing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80" dirty="0">
                <a:latin typeface="Calibri"/>
                <a:cs typeface="Calibri"/>
              </a:rPr>
              <a:t>and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sz="2000" spc="60" dirty="0">
                <a:latin typeface="Calibri"/>
                <a:cs typeface="Calibri"/>
              </a:rPr>
              <a:t>amplifying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50" dirty="0">
                <a:latin typeface="Calibri"/>
                <a:cs typeface="Calibri"/>
              </a:rPr>
              <a:t>external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80" dirty="0">
                <a:latin typeface="Calibri"/>
                <a:cs typeface="Calibri"/>
              </a:rPr>
              <a:t>partnerships.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16" name="object 12">
            <a:extLst>
              <a:ext uri="{FF2B5EF4-FFF2-40B4-BE49-F238E27FC236}">
                <a16:creationId xmlns:a16="http://schemas.microsoft.com/office/drawing/2014/main" id="{8861AB5D-BF3D-377E-476C-A53CE93A0798}"/>
              </a:ext>
            </a:extLst>
          </p:cNvPr>
          <p:cNvGrpSpPr/>
          <p:nvPr/>
        </p:nvGrpSpPr>
        <p:grpSpPr>
          <a:xfrm>
            <a:off x="2362200" y="3459480"/>
            <a:ext cx="7714615" cy="2475230"/>
            <a:chOff x="1166927" y="2895498"/>
            <a:chExt cx="7714615" cy="2475230"/>
          </a:xfrm>
        </p:grpSpPr>
        <p:pic>
          <p:nvPicPr>
            <p:cNvPr id="17" name="object 13">
              <a:extLst>
                <a:ext uri="{FF2B5EF4-FFF2-40B4-BE49-F238E27FC236}">
                  <a16:creationId xmlns:a16="http://schemas.microsoft.com/office/drawing/2014/main" id="{FDE035FF-C1F7-B5DF-4F83-CB85430D301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70083" y="5327256"/>
              <a:ext cx="43205" cy="43205"/>
            </a:xfrm>
            <a:prstGeom prst="rect">
              <a:avLst/>
            </a:prstGeom>
          </p:spPr>
        </p:pic>
        <p:pic>
          <p:nvPicPr>
            <p:cNvPr id="18" name="object 14">
              <a:extLst>
                <a:ext uri="{FF2B5EF4-FFF2-40B4-BE49-F238E27FC236}">
                  <a16:creationId xmlns:a16="http://schemas.microsoft.com/office/drawing/2014/main" id="{FC473224-9691-8B16-B9F0-BB8B63D263E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6927" y="2895498"/>
              <a:ext cx="7714563" cy="2427703"/>
            </a:xfrm>
            <a:prstGeom prst="rect">
              <a:avLst/>
            </a:prstGeom>
          </p:spPr>
        </p:pic>
      </p:grpSp>
      <p:sp>
        <p:nvSpPr>
          <p:cNvPr id="19" name="object 15">
            <a:extLst>
              <a:ext uri="{FF2B5EF4-FFF2-40B4-BE49-F238E27FC236}">
                <a16:creationId xmlns:a16="http://schemas.microsoft.com/office/drawing/2014/main" id="{92EE336A-F297-7B0A-28B2-6D9A3A2C20C6}"/>
              </a:ext>
            </a:extLst>
          </p:cNvPr>
          <p:cNvSpPr txBox="1"/>
          <p:nvPr/>
        </p:nvSpPr>
        <p:spPr>
          <a:xfrm>
            <a:off x="2846429" y="3669840"/>
            <a:ext cx="6549390" cy="1709420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12700" marR="5080" indent="1905" algn="ctr">
              <a:lnSpc>
                <a:spcPts val="2490"/>
              </a:lnSpc>
              <a:spcBef>
                <a:spcPts val="1010"/>
              </a:spcBef>
            </a:pPr>
            <a:r>
              <a:rPr sz="2100" b="1" spc="285" dirty="0">
                <a:solidFill>
                  <a:srgbClr val="FEC746"/>
                </a:solidFill>
                <a:latin typeface="Arial"/>
                <a:cs typeface="Arial"/>
              </a:rPr>
              <a:t>OPEN</a:t>
            </a:r>
            <a:r>
              <a:rPr sz="2100" b="1" spc="215" dirty="0">
                <a:solidFill>
                  <a:srgbClr val="FEC746"/>
                </a:solidFill>
                <a:latin typeface="Arial"/>
                <a:cs typeface="Arial"/>
              </a:rPr>
              <a:t> </a:t>
            </a:r>
            <a:r>
              <a:rPr sz="1450" b="1" spc="-75" dirty="0">
                <a:solidFill>
                  <a:srgbClr val="FFFFFF"/>
                </a:solidFill>
                <a:latin typeface="Arial"/>
                <a:cs typeface="Arial"/>
              </a:rPr>
              <a:t>provides</a:t>
            </a:r>
            <a:r>
              <a:rPr sz="1450" b="1" spc="-10" dirty="0">
                <a:solidFill>
                  <a:srgbClr val="FFFFFF"/>
                </a:solidFill>
                <a:latin typeface="Arial"/>
                <a:cs typeface="Arial"/>
              </a:rPr>
              <a:t> the</a:t>
            </a:r>
            <a:r>
              <a:rPr sz="14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spc="-100" dirty="0">
                <a:solidFill>
                  <a:srgbClr val="FFFFFF"/>
                </a:solidFill>
                <a:latin typeface="Arial"/>
                <a:cs typeface="Arial"/>
              </a:rPr>
              <a:t>same</a:t>
            </a:r>
            <a:r>
              <a:rPr sz="14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spc="-65" dirty="0">
                <a:solidFill>
                  <a:srgbClr val="FFFFFF"/>
                </a:solidFill>
                <a:latin typeface="Arial"/>
                <a:cs typeface="Arial"/>
              </a:rPr>
              <a:t>knowledgeable,</a:t>
            </a:r>
            <a:r>
              <a:rPr sz="14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spc="-50" dirty="0">
                <a:solidFill>
                  <a:srgbClr val="FFFFFF"/>
                </a:solidFill>
                <a:latin typeface="Arial"/>
                <a:cs typeface="Arial"/>
              </a:rPr>
              <a:t>creative</a:t>
            </a:r>
            <a:r>
              <a:rPr sz="145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spc="-7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spc="-70" dirty="0">
                <a:solidFill>
                  <a:srgbClr val="FFFFFF"/>
                </a:solidFill>
                <a:latin typeface="Arial"/>
                <a:cs typeface="Arial"/>
              </a:rPr>
              <a:t>quick-</a:t>
            </a:r>
            <a:r>
              <a:rPr sz="1450" b="1" dirty="0">
                <a:solidFill>
                  <a:srgbClr val="FFFFFF"/>
                </a:solidFill>
                <a:latin typeface="Arial"/>
                <a:cs typeface="Arial"/>
              </a:rPr>
              <a:t>to-</a:t>
            </a:r>
            <a:r>
              <a:rPr sz="1450" b="1" spc="-10" dirty="0">
                <a:solidFill>
                  <a:srgbClr val="FFFFFF"/>
                </a:solidFill>
                <a:latin typeface="Arial"/>
                <a:cs typeface="Arial"/>
              </a:rPr>
              <a:t>respond </a:t>
            </a:r>
            <a:r>
              <a:rPr sz="1450" b="1" spc="-70" dirty="0">
                <a:solidFill>
                  <a:srgbClr val="FFFFFF"/>
                </a:solidFill>
                <a:latin typeface="Arial"/>
                <a:cs typeface="Arial"/>
              </a:rPr>
              <a:t>concierge-</a:t>
            </a:r>
            <a:r>
              <a:rPr sz="1450" b="1" spc="-45" dirty="0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r>
              <a:rPr sz="145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spc="-75" dirty="0">
                <a:solidFill>
                  <a:srgbClr val="FFFFFF"/>
                </a:solidFill>
                <a:latin typeface="Arial"/>
                <a:cs typeface="Arial"/>
              </a:rPr>
              <a:t>service</a:t>
            </a:r>
            <a:r>
              <a:rPr sz="145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spc="-70" dirty="0">
                <a:solidFill>
                  <a:srgbClr val="FFFFFF"/>
                </a:solidFill>
                <a:latin typeface="Arial"/>
                <a:cs typeface="Arial"/>
              </a:rPr>
              <a:t>existing</a:t>
            </a:r>
            <a:r>
              <a:rPr sz="14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spc="-7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5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spc="-65" dirty="0">
                <a:solidFill>
                  <a:srgbClr val="FFFFFF"/>
                </a:solidFill>
                <a:latin typeface="Arial"/>
                <a:cs typeface="Arial"/>
              </a:rPr>
              <a:t>prospective</a:t>
            </a:r>
            <a:r>
              <a:rPr sz="14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spc="-50" dirty="0">
                <a:solidFill>
                  <a:srgbClr val="FFFFFF"/>
                </a:solidFill>
                <a:latin typeface="Arial"/>
                <a:cs typeface="Arial"/>
              </a:rPr>
              <a:t>corporate</a:t>
            </a:r>
            <a:r>
              <a:rPr sz="145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spc="-55" dirty="0">
                <a:solidFill>
                  <a:srgbClr val="FFFFFF"/>
                </a:solidFill>
                <a:latin typeface="Arial"/>
                <a:cs typeface="Arial"/>
              </a:rPr>
              <a:t>partners</a:t>
            </a:r>
            <a:r>
              <a:rPr sz="14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spc="-1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4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spc="-25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1450" b="1" spc="-75" dirty="0">
                <a:solidFill>
                  <a:srgbClr val="FFFFFF"/>
                </a:solidFill>
                <a:latin typeface="Arial"/>
                <a:cs typeface="Arial"/>
              </a:rPr>
              <a:t>provides</a:t>
            </a:r>
            <a:r>
              <a:rPr sz="145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5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spc="-45" dirty="0">
                <a:solidFill>
                  <a:srgbClr val="FFFFFF"/>
                </a:solidFill>
                <a:latin typeface="Arial"/>
                <a:cs typeface="Arial"/>
              </a:rPr>
              <a:t>internal</a:t>
            </a:r>
            <a:r>
              <a:rPr sz="145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spc="-85" dirty="0">
                <a:solidFill>
                  <a:srgbClr val="FFFFFF"/>
                </a:solidFill>
                <a:latin typeface="Arial"/>
                <a:cs typeface="Arial"/>
              </a:rPr>
              <a:t>colleagues.</a:t>
            </a:r>
            <a:r>
              <a:rPr sz="145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spc="-85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45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spc="-85" dirty="0">
                <a:solidFill>
                  <a:srgbClr val="FFFFFF"/>
                </a:solidFill>
                <a:latin typeface="Arial"/>
                <a:cs typeface="Arial"/>
              </a:rPr>
              <a:t>results</a:t>
            </a:r>
            <a:r>
              <a:rPr sz="145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spc="-5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5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spc="-45" dirty="0">
                <a:solidFill>
                  <a:srgbClr val="FFFFFF"/>
                </a:solidFill>
                <a:latin typeface="Arial"/>
                <a:cs typeface="Arial"/>
              </a:rPr>
              <a:t>optimized</a:t>
            </a:r>
            <a:r>
              <a:rPr sz="14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spc="-70" dirty="0">
                <a:solidFill>
                  <a:srgbClr val="FFFFFF"/>
                </a:solidFill>
                <a:latin typeface="Arial"/>
                <a:cs typeface="Arial"/>
              </a:rPr>
              <a:t>relationships</a:t>
            </a:r>
            <a:r>
              <a:rPr sz="145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spc="-20" dirty="0">
                <a:solidFill>
                  <a:srgbClr val="FFFFFF"/>
                </a:solidFill>
                <a:latin typeface="Arial"/>
                <a:cs typeface="Arial"/>
              </a:rPr>
              <a:t>both </a:t>
            </a:r>
            <a:r>
              <a:rPr sz="1450" b="1" spc="-45" dirty="0">
                <a:solidFill>
                  <a:srgbClr val="FFFFFF"/>
                </a:solidFill>
                <a:latin typeface="Arial"/>
                <a:cs typeface="Arial"/>
              </a:rPr>
              <a:t>internal</a:t>
            </a:r>
            <a:r>
              <a:rPr sz="145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spc="-7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5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spc="-45" dirty="0">
                <a:solidFill>
                  <a:srgbClr val="FFFFFF"/>
                </a:solidFill>
                <a:latin typeface="Arial"/>
                <a:cs typeface="Arial"/>
              </a:rPr>
              <a:t>external</a:t>
            </a:r>
            <a:r>
              <a:rPr sz="145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spc="-70" dirty="0">
                <a:solidFill>
                  <a:srgbClr val="FFFFFF"/>
                </a:solidFill>
                <a:latin typeface="Arial"/>
                <a:cs typeface="Arial"/>
              </a:rPr>
              <a:t>stakeholders</a:t>
            </a:r>
            <a:r>
              <a:rPr sz="145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spc="-1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45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spc="-80" dirty="0">
                <a:solidFill>
                  <a:srgbClr val="FFFFFF"/>
                </a:solidFill>
                <a:latin typeface="Arial"/>
                <a:cs typeface="Arial"/>
              </a:rPr>
              <a:t>inspires</a:t>
            </a:r>
            <a:r>
              <a:rPr sz="145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spc="-1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5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spc="-70" dirty="0">
                <a:solidFill>
                  <a:srgbClr val="FFFFFF"/>
                </a:solidFill>
                <a:latin typeface="Arial"/>
                <a:cs typeface="Arial"/>
              </a:rPr>
              <a:t>pursuit</a:t>
            </a:r>
            <a:r>
              <a:rPr sz="145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spc="-1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5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spc="-40" dirty="0">
                <a:solidFill>
                  <a:srgbClr val="FFFFFF"/>
                </a:solidFill>
                <a:latin typeface="Arial"/>
                <a:cs typeface="Arial"/>
              </a:rPr>
              <a:t>deeper</a:t>
            </a:r>
            <a:r>
              <a:rPr sz="1450" b="1" spc="-70" dirty="0">
                <a:solidFill>
                  <a:srgbClr val="FFFFFF"/>
                </a:solidFill>
                <a:latin typeface="Arial"/>
                <a:cs typeface="Arial"/>
              </a:rPr>
              <a:t> and</a:t>
            </a:r>
            <a:r>
              <a:rPr sz="145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spc="-20" dirty="0">
                <a:solidFill>
                  <a:srgbClr val="FFFFFF"/>
                </a:solidFill>
                <a:latin typeface="Arial"/>
                <a:cs typeface="Arial"/>
              </a:rPr>
              <a:t>more </a:t>
            </a:r>
            <a:r>
              <a:rPr sz="1450" b="1" spc="-55" dirty="0">
                <a:solidFill>
                  <a:srgbClr val="FFFFFF"/>
                </a:solidFill>
                <a:latin typeface="Arial"/>
                <a:cs typeface="Arial"/>
              </a:rPr>
              <a:t>productive</a:t>
            </a:r>
            <a:r>
              <a:rPr sz="145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spc="-80" dirty="0">
                <a:solidFill>
                  <a:srgbClr val="FFFFFF"/>
                </a:solidFill>
                <a:latin typeface="Arial"/>
                <a:cs typeface="Arial"/>
              </a:rPr>
              <a:t>ways</a:t>
            </a:r>
            <a:r>
              <a:rPr sz="14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5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spc="-85" dirty="0">
                <a:solidFill>
                  <a:srgbClr val="FFFFFF"/>
                </a:solidFill>
                <a:latin typeface="Arial"/>
                <a:cs typeface="Arial"/>
              </a:rPr>
              <a:t>advance</a:t>
            </a:r>
            <a:r>
              <a:rPr sz="14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spc="-55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145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spc="-10" dirty="0">
                <a:solidFill>
                  <a:srgbClr val="FFFFFF"/>
                </a:solidFill>
                <a:latin typeface="Arial"/>
                <a:cs typeface="Arial"/>
              </a:rPr>
              <a:t>mission.</a:t>
            </a:r>
            <a:endParaRPr sz="1450" dirty="0">
              <a:latin typeface="Arial"/>
              <a:cs typeface="Arial"/>
            </a:endParaRPr>
          </a:p>
        </p:txBody>
      </p:sp>
      <p:pic>
        <p:nvPicPr>
          <p:cNvPr id="20" name="object 2">
            <a:extLst>
              <a:ext uri="{FF2B5EF4-FFF2-40B4-BE49-F238E27FC236}">
                <a16:creationId xmlns:a16="http://schemas.microsoft.com/office/drawing/2014/main" id="{F0BDD8BC-BB65-0B21-FB34-2F31ED89B95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9773" y="207942"/>
            <a:ext cx="4164494" cy="71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24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A9CCB6-EA28-144B-85D2-3149BAF14A8B}"/>
              </a:ext>
            </a:extLst>
          </p:cNvPr>
          <p:cNvSpPr txBox="1"/>
          <p:nvPr/>
        </p:nvSpPr>
        <p:spPr>
          <a:xfrm>
            <a:off x="1676400" y="6176963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45F2D64-2643-86C6-E44F-9BC36769B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Board of Governors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D0527E7-2FAC-1369-3222-8370B49D5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DF9C1F-DB74-1E4B-8839-30A600129F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object 2">
            <a:extLst>
              <a:ext uri="{FF2B5EF4-FFF2-40B4-BE49-F238E27FC236}">
                <a16:creationId xmlns:a16="http://schemas.microsoft.com/office/drawing/2014/main" id="{A682D961-DC15-BD3B-30EA-D117FC8B3E7D}"/>
              </a:ext>
            </a:extLst>
          </p:cNvPr>
          <p:cNvGrpSpPr/>
          <p:nvPr/>
        </p:nvGrpSpPr>
        <p:grpSpPr>
          <a:xfrm>
            <a:off x="2133600" y="76200"/>
            <a:ext cx="8270875" cy="6180455"/>
            <a:chOff x="895096" y="1355953"/>
            <a:chExt cx="8270875" cy="6180455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E3FBE248-8206-FF62-D5C6-85FA729E6D3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5096" y="1355953"/>
              <a:ext cx="8270836" cy="6180238"/>
            </a:xfrm>
            <a:prstGeom prst="rect">
              <a:avLst/>
            </a:prstGeom>
          </p:spPr>
        </p:pic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0E3B642A-C9C4-1829-DF83-6BBBDE4018AA}"/>
                </a:ext>
              </a:extLst>
            </p:cNvPr>
            <p:cNvSpPr/>
            <p:nvPr/>
          </p:nvSpPr>
          <p:spPr>
            <a:xfrm>
              <a:off x="1535991" y="6194043"/>
              <a:ext cx="6802120" cy="0"/>
            </a:xfrm>
            <a:custGeom>
              <a:avLst/>
              <a:gdLst/>
              <a:ahLst/>
              <a:cxnLst/>
              <a:rect l="l" t="t" r="r" b="b"/>
              <a:pathLst>
                <a:path w="6802120">
                  <a:moveTo>
                    <a:pt x="0" y="0"/>
                  </a:moveTo>
                  <a:lnTo>
                    <a:pt x="6801980" y="0"/>
                  </a:lnTo>
                </a:path>
              </a:pathLst>
            </a:custGeom>
            <a:ln w="2540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5F24E03B-E3E0-4246-FD60-27F4B4A55174}"/>
                </a:ext>
              </a:extLst>
            </p:cNvPr>
            <p:cNvSpPr/>
            <p:nvPr/>
          </p:nvSpPr>
          <p:spPr>
            <a:xfrm>
              <a:off x="1447292" y="6181343"/>
              <a:ext cx="6941820" cy="25400"/>
            </a:xfrm>
            <a:custGeom>
              <a:avLst/>
              <a:gdLst/>
              <a:ahLst/>
              <a:cxnLst/>
              <a:rect l="l" t="t" r="r" b="b"/>
              <a:pathLst>
                <a:path w="6941820" h="25400">
                  <a:moveTo>
                    <a:pt x="25400" y="12700"/>
                  </a:moveTo>
                  <a:lnTo>
                    <a:pt x="21678" y="3721"/>
                  </a:lnTo>
                  <a:lnTo>
                    <a:pt x="12700" y="0"/>
                  </a:lnTo>
                  <a:lnTo>
                    <a:pt x="3708" y="3721"/>
                  </a:lnTo>
                  <a:lnTo>
                    <a:pt x="0" y="12700"/>
                  </a:lnTo>
                  <a:lnTo>
                    <a:pt x="3708" y="21691"/>
                  </a:lnTo>
                  <a:lnTo>
                    <a:pt x="12700" y="25400"/>
                  </a:lnTo>
                  <a:lnTo>
                    <a:pt x="21678" y="21691"/>
                  </a:lnTo>
                  <a:lnTo>
                    <a:pt x="25400" y="12700"/>
                  </a:lnTo>
                  <a:close/>
                </a:path>
                <a:path w="6941820" h="25400">
                  <a:moveTo>
                    <a:pt x="6941375" y="12700"/>
                  </a:moveTo>
                  <a:lnTo>
                    <a:pt x="6937654" y="3721"/>
                  </a:lnTo>
                  <a:lnTo>
                    <a:pt x="6928675" y="0"/>
                  </a:lnTo>
                  <a:lnTo>
                    <a:pt x="6919684" y="3721"/>
                  </a:lnTo>
                  <a:lnTo>
                    <a:pt x="6915975" y="12700"/>
                  </a:lnTo>
                  <a:lnTo>
                    <a:pt x="6919684" y="21691"/>
                  </a:lnTo>
                  <a:lnTo>
                    <a:pt x="6928675" y="25400"/>
                  </a:lnTo>
                  <a:lnTo>
                    <a:pt x="6937654" y="21691"/>
                  </a:lnTo>
                  <a:lnTo>
                    <a:pt x="6941375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3D4961F8-08C8-0D8B-0465-69889D9048C9}"/>
                </a:ext>
              </a:extLst>
            </p:cNvPr>
            <p:cNvSpPr/>
            <p:nvPr/>
          </p:nvSpPr>
          <p:spPr>
            <a:xfrm>
              <a:off x="1561391" y="4684775"/>
              <a:ext cx="6802120" cy="0"/>
            </a:xfrm>
            <a:custGeom>
              <a:avLst/>
              <a:gdLst/>
              <a:ahLst/>
              <a:cxnLst/>
              <a:rect l="l" t="t" r="r" b="b"/>
              <a:pathLst>
                <a:path w="6802120">
                  <a:moveTo>
                    <a:pt x="0" y="0"/>
                  </a:moveTo>
                  <a:lnTo>
                    <a:pt x="6801980" y="0"/>
                  </a:lnTo>
                </a:path>
              </a:pathLst>
            </a:custGeom>
            <a:ln w="2540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A64A842B-61AB-06CB-D999-5CC24B780F46}"/>
                </a:ext>
              </a:extLst>
            </p:cNvPr>
            <p:cNvSpPr/>
            <p:nvPr/>
          </p:nvSpPr>
          <p:spPr>
            <a:xfrm>
              <a:off x="1472692" y="4672075"/>
              <a:ext cx="6941820" cy="25400"/>
            </a:xfrm>
            <a:custGeom>
              <a:avLst/>
              <a:gdLst/>
              <a:ahLst/>
              <a:cxnLst/>
              <a:rect l="l" t="t" r="r" b="b"/>
              <a:pathLst>
                <a:path w="6941820" h="25400">
                  <a:moveTo>
                    <a:pt x="25400" y="12700"/>
                  </a:moveTo>
                  <a:lnTo>
                    <a:pt x="21678" y="3721"/>
                  </a:lnTo>
                  <a:lnTo>
                    <a:pt x="12700" y="0"/>
                  </a:lnTo>
                  <a:lnTo>
                    <a:pt x="3708" y="3721"/>
                  </a:lnTo>
                  <a:lnTo>
                    <a:pt x="0" y="12700"/>
                  </a:lnTo>
                  <a:lnTo>
                    <a:pt x="3708" y="21691"/>
                  </a:lnTo>
                  <a:lnTo>
                    <a:pt x="12700" y="25400"/>
                  </a:lnTo>
                  <a:lnTo>
                    <a:pt x="21678" y="21691"/>
                  </a:lnTo>
                  <a:lnTo>
                    <a:pt x="25400" y="12700"/>
                  </a:lnTo>
                  <a:close/>
                </a:path>
                <a:path w="6941820" h="25400">
                  <a:moveTo>
                    <a:pt x="6941375" y="12700"/>
                  </a:moveTo>
                  <a:lnTo>
                    <a:pt x="6937654" y="3721"/>
                  </a:lnTo>
                  <a:lnTo>
                    <a:pt x="6928675" y="0"/>
                  </a:lnTo>
                  <a:lnTo>
                    <a:pt x="6919684" y="3721"/>
                  </a:lnTo>
                  <a:lnTo>
                    <a:pt x="6915975" y="12700"/>
                  </a:lnTo>
                  <a:lnTo>
                    <a:pt x="6919684" y="21691"/>
                  </a:lnTo>
                  <a:lnTo>
                    <a:pt x="6928675" y="25400"/>
                  </a:lnTo>
                  <a:lnTo>
                    <a:pt x="6937654" y="21691"/>
                  </a:lnTo>
                  <a:lnTo>
                    <a:pt x="6941375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object 9">
            <a:extLst>
              <a:ext uri="{FF2B5EF4-FFF2-40B4-BE49-F238E27FC236}">
                <a16:creationId xmlns:a16="http://schemas.microsoft.com/office/drawing/2014/main" id="{C9A6A004-942F-55A5-D8B8-CE38D2160781}"/>
              </a:ext>
            </a:extLst>
          </p:cNvPr>
          <p:cNvSpPr txBox="1"/>
          <p:nvPr/>
        </p:nvSpPr>
        <p:spPr>
          <a:xfrm>
            <a:off x="3471312" y="929232"/>
            <a:ext cx="5594350" cy="5332228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53975" algn="ctr">
              <a:spcBef>
                <a:spcPts val="459"/>
              </a:spcBef>
            </a:pPr>
            <a:r>
              <a:rPr sz="1200" b="1" spc="190" dirty="0">
                <a:solidFill>
                  <a:srgbClr val="FEC746"/>
                </a:solidFill>
                <a:latin typeface="Arial"/>
                <a:cs typeface="Arial"/>
              </a:rPr>
              <a:t>2025 </a:t>
            </a:r>
            <a:endParaRPr sz="1200" dirty="0">
              <a:latin typeface="Arial"/>
              <a:cs typeface="Arial"/>
            </a:endParaRPr>
          </a:p>
          <a:p>
            <a:pPr marL="53975" algn="ctr">
              <a:spcBef>
                <a:spcPts val="360"/>
              </a:spcBef>
            </a:pPr>
            <a:r>
              <a:rPr sz="1200" b="1" spc="190" dirty="0">
                <a:solidFill>
                  <a:srgbClr val="FEC746"/>
                </a:solidFill>
                <a:latin typeface="Arial"/>
                <a:cs typeface="Arial"/>
              </a:rPr>
              <a:t>AND</a:t>
            </a:r>
            <a:r>
              <a:rPr sz="1200" b="1" spc="440" dirty="0">
                <a:solidFill>
                  <a:srgbClr val="FEC746"/>
                </a:solidFill>
                <a:latin typeface="Arial"/>
                <a:cs typeface="Arial"/>
              </a:rPr>
              <a:t> </a:t>
            </a:r>
            <a:r>
              <a:rPr sz="1200" b="1" spc="100" dirty="0">
                <a:solidFill>
                  <a:srgbClr val="FEC746"/>
                </a:solidFill>
                <a:latin typeface="Arial"/>
                <a:cs typeface="Arial"/>
              </a:rPr>
              <a:t>BEY</a:t>
            </a:r>
            <a:r>
              <a:rPr sz="1200" b="1" spc="-145" dirty="0">
                <a:solidFill>
                  <a:srgbClr val="FEC746"/>
                </a:solidFill>
                <a:latin typeface="Arial"/>
                <a:cs typeface="Arial"/>
              </a:rPr>
              <a:t> </a:t>
            </a:r>
            <a:r>
              <a:rPr sz="1200" b="1" spc="185" dirty="0">
                <a:solidFill>
                  <a:srgbClr val="FEC746"/>
                </a:solidFill>
                <a:latin typeface="Arial"/>
                <a:cs typeface="Arial"/>
              </a:rPr>
              <a:t>OND </a:t>
            </a:r>
            <a:endParaRPr sz="1200" dirty="0">
              <a:latin typeface="Arial"/>
              <a:cs typeface="Arial"/>
            </a:endParaRPr>
          </a:p>
          <a:p>
            <a:pPr>
              <a:spcBef>
                <a:spcPts val="420"/>
              </a:spcBef>
            </a:pPr>
            <a:endParaRPr sz="1200" dirty="0">
              <a:latin typeface="Arial"/>
              <a:cs typeface="Arial"/>
            </a:endParaRPr>
          </a:p>
          <a:p>
            <a:pPr marL="1797050" marR="1728470" indent="280035">
              <a:lnSpc>
                <a:spcPct val="125000"/>
              </a:lnSpc>
            </a:pP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Initiatives,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5" dirty="0">
                <a:solidFill>
                  <a:srgbClr val="FFFFFF"/>
                </a:solidFill>
                <a:latin typeface="Arial"/>
                <a:cs typeface="Arial"/>
              </a:rPr>
              <a:t>events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70" dirty="0">
                <a:solidFill>
                  <a:srgbClr val="FFFFFF"/>
                </a:solidFill>
                <a:latin typeface="Arial"/>
                <a:cs typeface="Arial"/>
              </a:rPr>
              <a:t>resourced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new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5" dirty="0">
                <a:solidFill>
                  <a:srgbClr val="FFFFFF"/>
                </a:solidFill>
                <a:latin typeface="Arial"/>
                <a:cs typeface="Arial"/>
              </a:rPr>
              <a:t>funders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7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7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5" dirty="0">
                <a:solidFill>
                  <a:srgbClr val="FFFFFF"/>
                </a:solidFill>
                <a:latin typeface="Arial"/>
                <a:cs typeface="Arial"/>
              </a:rPr>
              <a:t>deepening</a:t>
            </a:r>
            <a:endParaRPr sz="1200" dirty="0">
              <a:latin typeface="Arial"/>
              <a:cs typeface="Arial"/>
            </a:endParaRPr>
          </a:p>
          <a:p>
            <a:pPr marL="1655445" marR="1624330" indent="-635" algn="ctr">
              <a:lnSpc>
                <a:spcPct val="125000"/>
              </a:lnSpc>
            </a:pPr>
            <a:r>
              <a:rPr sz="1200" b="1" spc="-70" dirty="0">
                <a:solidFill>
                  <a:srgbClr val="FFFFFF"/>
                </a:solidFill>
                <a:latin typeface="Arial"/>
                <a:cs typeface="Arial"/>
              </a:rPr>
              <a:t>relationships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with existing 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Implement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70" dirty="0">
                <a:solidFill>
                  <a:srgbClr val="FFFFFF"/>
                </a:solidFill>
                <a:latin typeface="Arial"/>
                <a:cs typeface="Arial"/>
              </a:rPr>
              <a:t>learnings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70" dirty="0">
                <a:solidFill>
                  <a:srgbClr val="FFFFFF"/>
                </a:solidFill>
                <a:latin typeface="Arial"/>
                <a:cs typeface="Arial"/>
              </a:rPr>
              <a:t>surveys, </a:t>
            </a:r>
            <a:r>
              <a:rPr sz="1200" b="1" spc="-75" dirty="0">
                <a:solidFill>
                  <a:srgbClr val="FFFFFF"/>
                </a:solidFill>
                <a:latin typeface="Arial"/>
                <a:cs typeface="Arial"/>
              </a:rPr>
              <a:t>focus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90" dirty="0">
                <a:solidFill>
                  <a:srgbClr val="FFFFFF"/>
                </a:solidFill>
                <a:latin typeface="Arial"/>
                <a:cs typeface="Arial"/>
              </a:rPr>
              <a:t>groups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7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advisory</a:t>
            </a:r>
            <a:endParaRPr sz="1200" dirty="0">
              <a:latin typeface="Arial"/>
              <a:cs typeface="Arial"/>
            </a:endParaRPr>
          </a:p>
          <a:p>
            <a:pPr marL="22860" algn="ctr">
              <a:spcBef>
                <a:spcPts val="360"/>
              </a:spcBef>
            </a:pPr>
            <a:r>
              <a:rPr sz="1200" b="1" spc="-70" dirty="0">
                <a:solidFill>
                  <a:srgbClr val="FFFFFF"/>
                </a:solidFill>
                <a:latin typeface="Arial"/>
                <a:cs typeface="Arial"/>
              </a:rPr>
              <a:t>council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recommendations</a:t>
            </a:r>
            <a:endParaRPr sz="1200" dirty="0">
              <a:latin typeface="Arial"/>
              <a:cs typeface="Arial"/>
            </a:endParaRPr>
          </a:p>
          <a:p>
            <a:endParaRPr sz="1200" dirty="0">
              <a:latin typeface="Arial"/>
              <a:cs typeface="Arial"/>
            </a:endParaRPr>
          </a:p>
          <a:p>
            <a:pPr>
              <a:spcBef>
                <a:spcPts val="65"/>
              </a:spcBef>
            </a:pPr>
            <a:endParaRPr sz="1200" dirty="0">
              <a:latin typeface="Arial"/>
              <a:cs typeface="Arial"/>
            </a:endParaRPr>
          </a:p>
          <a:p>
            <a:pPr marL="27940" algn="ctr"/>
            <a:r>
              <a:rPr sz="1200" b="1" spc="-25" dirty="0">
                <a:solidFill>
                  <a:srgbClr val="FEC746"/>
                </a:solidFill>
                <a:latin typeface="Arial"/>
                <a:cs typeface="Arial"/>
              </a:rPr>
              <a:t>A</a:t>
            </a:r>
            <a:r>
              <a:rPr sz="1200" b="1" spc="-125" dirty="0">
                <a:solidFill>
                  <a:srgbClr val="FEC746"/>
                </a:solidFill>
                <a:latin typeface="Arial"/>
                <a:cs typeface="Arial"/>
              </a:rPr>
              <a:t> </a:t>
            </a:r>
            <a:r>
              <a:rPr sz="1200" b="1" spc="190" dirty="0">
                <a:solidFill>
                  <a:srgbClr val="FEC746"/>
                </a:solidFill>
                <a:latin typeface="Arial"/>
                <a:cs typeface="Arial"/>
              </a:rPr>
              <a:t>CADEMIC</a:t>
            </a:r>
            <a:r>
              <a:rPr sz="1200" b="1" spc="390" dirty="0">
                <a:solidFill>
                  <a:srgbClr val="FEC746"/>
                </a:solidFill>
                <a:latin typeface="Arial"/>
                <a:cs typeface="Arial"/>
              </a:rPr>
              <a:t> </a:t>
            </a:r>
            <a:r>
              <a:rPr sz="1200" b="1" spc="125" dirty="0">
                <a:solidFill>
                  <a:srgbClr val="FEC746"/>
                </a:solidFill>
                <a:latin typeface="Arial"/>
                <a:cs typeface="Arial"/>
              </a:rPr>
              <a:t>YEAR</a:t>
            </a:r>
            <a:r>
              <a:rPr sz="1200" b="1" spc="434" dirty="0">
                <a:solidFill>
                  <a:srgbClr val="FEC746"/>
                </a:solidFill>
                <a:latin typeface="Arial"/>
                <a:cs typeface="Arial"/>
              </a:rPr>
              <a:t> </a:t>
            </a:r>
            <a:r>
              <a:rPr sz="1200" b="1" spc="190" dirty="0">
                <a:solidFill>
                  <a:srgbClr val="FEC746"/>
                </a:solidFill>
                <a:latin typeface="Arial"/>
                <a:cs typeface="Arial"/>
              </a:rPr>
              <a:t>2025 </a:t>
            </a:r>
            <a:endParaRPr sz="1200" dirty="0">
              <a:latin typeface="Arial"/>
              <a:cs typeface="Arial"/>
            </a:endParaRPr>
          </a:p>
          <a:p>
            <a:pPr marL="879475" marR="520065" indent="-354330">
              <a:lnSpc>
                <a:spcPct val="125000"/>
              </a:lnSpc>
            </a:pP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Communicate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70" dirty="0">
                <a:solidFill>
                  <a:srgbClr val="FFFFFF"/>
                </a:solidFill>
                <a:latin typeface="Arial"/>
                <a:cs typeface="Arial"/>
              </a:rPr>
              <a:t>stories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200" b="1" spc="-110" dirty="0">
                <a:solidFill>
                  <a:srgbClr val="FFFFFF"/>
                </a:solidFill>
                <a:latin typeface="Arial"/>
                <a:cs typeface="Arial"/>
              </a:rPr>
              <a:t>success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7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opportunities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 improvement </a:t>
            </a:r>
            <a:r>
              <a:rPr sz="1200" b="1" spc="-75" dirty="0">
                <a:solidFill>
                  <a:srgbClr val="FFFFFF"/>
                </a:solidFill>
                <a:latin typeface="Arial"/>
                <a:cs typeface="Arial"/>
              </a:rPr>
              <a:t>Establish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5" dirty="0">
                <a:solidFill>
                  <a:srgbClr val="FFFFFF"/>
                </a:solidFill>
                <a:latin typeface="Arial"/>
                <a:cs typeface="Arial"/>
              </a:rPr>
              <a:t>metrics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10" dirty="0">
                <a:solidFill>
                  <a:srgbClr val="FFFFFF"/>
                </a:solidFill>
                <a:latin typeface="Arial"/>
                <a:cs typeface="Arial"/>
              </a:rPr>
              <a:t>success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7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transparent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reporting </a:t>
            </a: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Announce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OPEN,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70" dirty="0">
                <a:solidFill>
                  <a:srgbClr val="FFFFFF"/>
                </a:solidFill>
                <a:latin typeface="Arial"/>
                <a:cs typeface="Arial"/>
              </a:rPr>
              <a:t>share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5" dirty="0">
                <a:solidFill>
                  <a:srgbClr val="FFFFFF"/>
                </a:solidFill>
                <a:latin typeface="Arial"/>
                <a:cs typeface="Arial"/>
              </a:rPr>
              <a:t>strategy,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gather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5" dirty="0">
                <a:solidFill>
                  <a:srgbClr val="FFFFFF"/>
                </a:solidFill>
                <a:latin typeface="Arial"/>
                <a:cs typeface="Arial"/>
              </a:rPr>
              <a:t>feedback,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iterate</a:t>
            </a:r>
            <a:endParaRPr sz="1200" dirty="0">
              <a:latin typeface="Arial"/>
              <a:cs typeface="Arial"/>
            </a:endParaRPr>
          </a:p>
          <a:p>
            <a:pPr marL="245745">
              <a:spcBef>
                <a:spcPts val="360"/>
              </a:spcBef>
            </a:pPr>
            <a:r>
              <a:rPr sz="1200" b="1" spc="-60" dirty="0">
                <a:solidFill>
                  <a:srgbClr val="FFFFFF"/>
                </a:solidFill>
                <a:latin typeface="Arial"/>
                <a:cs typeface="Arial"/>
              </a:rPr>
              <a:t>Recruit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5" dirty="0">
                <a:solidFill>
                  <a:srgbClr val="FFFFFF"/>
                </a:solidFill>
                <a:latin typeface="Arial"/>
                <a:cs typeface="Arial"/>
              </a:rPr>
              <a:t>key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70" dirty="0">
                <a:solidFill>
                  <a:srgbClr val="FFFFFF"/>
                </a:solidFill>
                <a:latin typeface="Arial"/>
                <a:cs typeface="Arial"/>
              </a:rPr>
              <a:t>leadership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70" dirty="0">
                <a:solidFill>
                  <a:srgbClr val="FFFFFF"/>
                </a:solidFill>
                <a:latin typeface="Arial"/>
                <a:cs typeface="Arial"/>
              </a:rPr>
              <a:t>positions,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increase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5" dirty="0">
                <a:solidFill>
                  <a:srgbClr val="FFFFFF"/>
                </a:solidFill>
                <a:latin typeface="Arial"/>
                <a:cs typeface="Arial"/>
              </a:rPr>
              <a:t>accountability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current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team</a:t>
            </a:r>
            <a:endParaRPr sz="1200" dirty="0">
              <a:latin typeface="Arial"/>
              <a:cs typeface="Arial"/>
            </a:endParaRPr>
          </a:p>
          <a:p>
            <a:endParaRPr sz="1200" dirty="0">
              <a:latin typeface="Arial"/>
              <a:cs typeface="Arial"/>
            </a:endParaRPr>
          </a:p>
          <a:p>
            <a:pPr>
              <a:spcBef>
                <a:spcPts val="100"/>
              </a:spcBef>
            </a:pPr>
            <a:endParaRPr sz="1200" dirty="0">
              <a:latin typeface="Arial"/>
              <a:cs typeface="Arial"/>
            </a:endParaRPr>
          </a:p>
          <a:p>
            <a:pPr marL="29209" algn="ctr"/>
            <a:r>
              <a:rPr sz="1200" b="1" spc="170" dirty="0">
                <a:solidFill>
                  <a:srgbClr val="FEC746"/>
                </a:solidFill>
                <a:latin typeface="Arial"/>
                <a:cs typeface="Arial"/>
              </a:rPr>
              <a:t>MAR</a:t>
            </a:r>
            <a:r>
              <a:rPr sz="1200" b="1" spc="-105" dirty="0">
                <a:solidFill>
                  <a:srgbClr val="FEC746"/>
                </a:solidFill>
                <a:latin typeface="Arial"/>
                <a:cs typeface="Arial"/>
              </a:rPr>
              <a:t> </a:t>
            </a:r>
            <a:r>
              <a:rPr sz="1200" b="1" spc="110" dirty="0">
                <a:solidFill>
                  <a:srgbClr val="FEC746"/>
                </a:solidFill>
                <a:latin typeface="Arial"/>
                <a:cs typeface="Arial"/>
              </a:rPr>
              <a:t>CH</a:t>
            </a:r>
            <a:r>
              <a:rPr sz="1200" b="1" spc="445" dirty="0">
                <a:solidFill>
                  <a:srgbClr val="FEC74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EC746"/>
                </a:solidFill>
                <a:latin typeface="Arial"/>
                <a:cs typeface="Arial"/>
              </a:rPr>
              <a:t>–</a:t>
            </a:r>
            <a:r>
              <a:rPr sz="1200" b="1" spc="405" dirty="0">
                <a:solidFill>
                  <a:srgbClr val="FEC746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FEC746"/>
                </a:solidFill>
                <a:latin typeface="Arial"/>
                <a:cs typeface="Arial"/>
              </a:rPr>
              <a:t>A</a:t>
            </a:r>
            <a:r>
              <a:rPr sz="1200" b="1" spc="-114" dirty="0">
                <a:solidFill>
                  <a:srgbClr val="FEC746"/>
                </a:solidFill>
                <a:latin typeface="Arial"/>
                <a:cs typeface="Arial"/>
              </a:rPr>
              <a:t> </a:t>
            </a:r>
            <a:r>
              <a:rPr sz="1200" b="1" spc="145" dirty="0">
                <a:solidFill>
                  <a:srgbClr val="FEC746"/>
                </a:solidFill>
                <a:latin typeface="Arial"/>
                <a:cs typeface="Arial"/>
              </a:rPr>
              <a:t>UGUST </a:t>
            </a:r>
            <a:endParaRPr sz="1200" dirty="0">
              <a:latin typeface="Arial"/>
              <a:cs typeface="Arial"/>
            </a:endParaRPr>
          </a:p>
          <a:p>
            <a:pPr marL="12700" marR="5080" indent="737870">
              <a:lnSpc>
                <a:spcPct val="125000"/>
              </a:lnSpc>
            </a:pPr>
            <a:r>
              <a:rPr sz="1200" b="1" spc="-70" dirty="0">
                <a:solidFill>
                  <a:srgbClr val="FFFFFF"/>
                </a:solidFill>
                <a:latin typeface="Arial"/>
                <a:cs typeface="Arial"/>
              </a:rPr>
              <a:t>Envisioned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new 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structure,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defined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75" dirty="0">
                <a:solidFill>
                  <a:srgbClr val="FFFFFF"/>
                </a:solidFill>
                <a:latin typeface="Arial"/>
                <a:cs typeface="Arial"/>
              </a:rPr>
              <a:t>roles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7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responsibilities </a:t>
            </a: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Transitioned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team,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on-</a:t>
            </a:r>
            <a:r>
              <a:rPr sz="1200" b="1" spc="-55" dirty="0">
                <a:solidFill>
                  <a:srgbClr val="FFFFFF"/>
                </a:solidFill>
                <a:latin typeface="Arial"/>
                <a:cs typeface="Arial"/>
              </a:rPr>
              <a:t>boarded,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set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new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tone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5" dirty="0">
                <a:solidFill>
                  <a:srgbClr val="FFFFFF"/>
                </a:solidFill>
                <a:latin typeface="Arial"/>
                <a:cs typeface="Arial"/>
              </a:rPr>
              <a:t>unparalleled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60" dirty="0">
                <a:solidFill>
                  <a:srgbClr val="FFFFFF"/>
                </a:solidFill>
                <a:latin typeface="Arial"/>
                <a:cs typeface="Arial"/>
              </a:rPr>
              <a:t>customer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60" dirty="0">
                <a:solidFill>
                  <a:srgbClr val="FFFFFF"/>
                </a:solidFill>
                <a:latin typeface="Arial"/>
                <a:cs typeface="Arial"/>
              </a:rPr>
              <a:t>service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1200" dirty="0">
              <a:latin typeface="Arial"/>
              <a:cs typeface="Arial"/>
            </a:endParaRPr>
          </a:p>
          <a:p>
            <a:pPr algn="ctr">
              <a:spcBef>
                <a:spcPts val="359"/>
              </a:spcBef>
            </a:pPr>
            <a:r>
              <a:rPr sz="1200" b="1" spc="-70" dirty="0">
                <a:solidFill>
                  <a:srgbClr val="FFFFFF"/>
                </a:solidFill>
                <a:latin typeface="Arial"/>
                <a:cs typeface="Arial"/>
              </a:rPr>
              <a:t>prospect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5" dirty="0">
                <a:solidFill>
                  <a:srgbClr val="FFFFFF"/>
                </a:solidFill>
                <a:latin typeface="Arial"/>
                <a:cs typeface="Arial"/>
              </a:rPr>
              <a:t>qualification</a:t>
            </a: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70" dirty="0">
                <a:solidFill>
                  <a:srgbClr val="FFFFFF"/>
                </a:solidFill>
                <a:latin typeface="Arial"/>
                <a:cs typeface="Arial"/>
              </a:rPr>
              <a:t>include</a:t>
            </a: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event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sponsors</a:t>
            </a:r>
            <a:endParaRPr sz="1200" dirty="0">
              <a:latin typeface="Arial"/>
              <a:cs typeface="Arial"/>
            </a:endParaRPr>
          </a:p>
          <a:p>
            <a:pPr algn="ctr">
              <a:spcBef>
                <a:spcPts val="359"/>
              </a:spcBef>
            </a:pPr>
            <a:r>
              <a:rPr sz="1200" b="1" spc="-85" dirty="0">
                <a:solidFill>
                  <a:srgbClr val="FFFFFF"/>
                </a:solidFill>
                <a:latin typeface="Arial"/>
                <a:cs typeface="Arial"/>
              </a:rPr>
              <a:t>Began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70" dirty="0">
                <a:solidFill>
                  <a:srgbClr val="FFFFFF"/>
                </a:solidFill>
                <a:latin typeface="Arial"/>
                <a:cs typeface="Arial"/>
              </a:rPr>
              <a:t>normalizing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meeting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cadence/expectations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internal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stakeholders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14" name="object 2">
            <a:extLst>
              <a:ext uri="{FF2B5EF4-FFF2-40B4-BE49-F238E27FC236}">
                <a16:creationId xmlns:a16="http://schemas.microsoft.com/office/drawing/2014/main" id="{CCD3AE09-23C4-8307-8736-6D898A0E95F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9773" y="207942"/>
            <a:ext cx="4164494" cy="71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68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A9CCB6-EA28-144B-85D2-3149BAF14A8B}"/>
              </a:ext>
            </a:extLst>
          </p:cNvPr>
          <p:cNvSpPr txBox="1"/>
          <p:nvPr/>
        </p:nvSpPr>
        <p:spPr>
          <a:xfrm>
            <a:off x="1676400" y="6176963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45F2D64-2643-86C6-E44F-9BC36769B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Board of Governors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D0527E7-2FAC-1369-3222-8370B49D5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DF9C1F-DB74-1E4B-8839-30A600129F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732094FC-05D0-9CDC-22B4-0EFF6973E666}"/>
              </a:ext>
            </a:extLst>
          </p:cNvPr>
          <p:cNvSpPr txBox="1"/>
          <p:nvPr/>
        </p:nvSpPr>
        <p:spPr>
          <a:xfrm>
            <a:off x="242824" y="280335"/>
            <a:ext cx="661517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85" dirty="0">
                <a:solidFill>
                  <a:srgbClr val="231F20"/>
                </a:solidFill>
                <a:latin typeface="+mn-lt"/>
                <a:cs typeface="Arial"/>
              </a:rPr>
              <a:t>MAY</a:t>
            </a:r>
            <a:r>
              <a:rPr sz="2000" b="1" spc="405" dirty="0">
                <a:solidFill>
                  <a:srgbClr val="231F20"/>
                </a:solidFill>
                <a:latin typeface="+mn-lt"/>
                <a:cs typeface="Arial"/>
              </a:rPr>
              <a:t> </a:t>
            </a:r>
            <a:r>
              <a:rPr sz="2000" b="1" spc="204" dirty="0">
                <a:solidFill>
                  <a:srgbClr val="231F20"/>
                </a:solidFill>
                <a:latin typeface="+mn-lt"/>
                <a:cs typeface="Arial"/>
              </a:rPr>
              <a:t>2024</a:t>
            </a:r>
            <a:r>
              <a:rPr sz="2000" b="1" spc="459" dirty="0">
                <a:solidFill>
                  <a:srgbClr val="231F20"/>
                </a:solidFill>
                <a:latin typeface="+mn-lt"/>
                <a:cs typeface="Arial"/>
              </a:rPr>
              <a:t> </a:t>
            </a:r>
            <a:r>
              <a:rPr sz="2000" b="1" dirty="0">
                <a:solidFill>
                  <a:srgbClr val="231F20"/>
                </a:solidFill>
                <a:latin typeface="+mn-lt"/>
                <a:cs typeface="Arial"/>
              </a:rPr>
              <a:t>–</a:t>
            </a:r>
            <a:r>
              <a:rPr sz="2000" b="1" spc="415" dirty="0">
                <a:solidFill>
                  <a:srgbClr val="231F20"/>
                </a:solidFill>
                <a:latin typeface="+mn-lt"/>
                <a:cs typeface="Arial"/>
              </a:rPr>
              <a:t> </a:t>
            </a:r>
            <a:r>
              <a:rPr sz="2000" b="1" spc="-10" dirty="0">
                <a:solidFill>
                  <a:srgbClr val="231F20"/>
                </a:solidFill>
                <a:latin typeface="+mn-lt"/>
                <a:cs typeface="Arial"/>
              </a:rPr>
              <a:t>A</a:t>
            </a:r>
            <a:r>
              <a:rPr sz="2000" b="1" spc="-120" dirty="0">
                <a:solidFill>
                  <a:srgbClr val="231F20"/>
                </a:solidFill>
                <a:latin typeface="+mn-lt"/>
                <a:cs typeface="Arial"/>
              </a:rPr>
              <a:t> </a:t>
            </a:r>
            <a:r>
              <a:rPr sz="2000" b="1" spc="165" dirty="0">
                <a:solidFill>
                  <a:srgbClr val="231F20"/>
                </a:solidFill>
                <a:latin typeface="+mn-lt"/>
                <a:cs typeface="Arial"/>
              </a:rPr>
              <a:t>UGUST</a:t>
            </a:r>
            <a:r>
              <a:rPr sz="2000" b="1" spc="420" dirty="0">
                <a:solidFill>
                  <a:srgbClr val="231F20"/>
                </a:solidFill>
                <a:latin typeface="+mn-lt"/>
                <a:cs typeface="Arial"/>
              </a:rPr>
              <a:t> </a:t>
            </a:r>
            <a:r>
              <a:rPr sz="2000" b="1" spc="229" dirty="0">
                <a:solidFill>
                  <a:srgbClr val="231F20"/>
                </a:solidFill>
                <a:latin typeface="+mn-lt"/>
                <a:cs typeface="Arial"/>
              </a:rPr>
              <a:t>2024-</a:t>
            </a:r>
            <a:r>
              <a:rPr sz="2000" b="1" spc="415" dirty="0">
                <a:solidFill>
                  <a:srgbClr val="231F20"/>
                </a:solidFill>
                <a:latin typeface="+mn-lt"/>
                <a:cs typeface="Arial"/>
              </a:rPr>
              <a:t> </a:t>
            </a:r>
            <a:r>
              <a:rPr sz="2000" b="1" spc="-10" dirty="0">
                <a:solidFill>
                  <a:srgbClr val="231F20"/>
                </a:solidFill>
                <a:latin typeface="+mn-lt"/>
                <a:cs typeface="Arial"/>
              </a:rPr>
              <a:t>A</a:t>
            </a:r>
            <a:r>
              <a:rPr sz="2000" b="1" spc="-125" dirty="0">
                <a:solidFill>
                  <a:srgbClr val="231F20"/>
                </a:solidFill>
                <a:latin typeface="+mn-lt"/>
                <a:cs typeface="Arial"/>
              </a:rPr>
              <a:t> </a:t>
            </a:r>
            <a:r>
              <a:rPr sz="2000" b="1" spc="-90" dirty="0">
                <a:solidFill>
                  <a:srgbClr val="231F20"/>
                </a:solidFill>
                <a:latin typeface="+mn-lt"/>
                <a:cs typeface="Arial"/>
              </a:rPr>
              <a:t>C</a:t>
            </a:r>
            <a:r>
              <a:rPr sz="2000" b="1" spc="-114" dirty="0">
                <a:solidFill>
                  <a:srgbClr val="231F20"/>
                </a:solidFill>
                <a:latin typeface="+mn-lt"/>
                <a:cs typeface="Arial"/>
              </a:rPr>
              <a:t> </a:t>
            </a:r>
            <a:r>
              <a:rPr sz="2000" b="1" spc="-90" dirty="0">
                <a:solidFill>
                  <a:srgbClr val="231F20"/>
                </a:solidFill>
                <a:latin typeface="+mn-lt"/>
                <a:cs typeface="Arial"/>
              </a:rPr>
              <a:t>C</a:t>
            </a:r>
            <a:r>
              <a:rPr sz="2000" b="1" spc="-114" dirty="0">
                <a:solidFill>
                  <a:srgbClr val="231F20"/>
                </a:solidFill>
                <a:latin typeface="+mn-lt"/>
                <a:cs typeface="Arial"/>
              </a:rPr>
              <a:t> </a:t>
            </a:r>
            <a:r>
              <a:rPr sz="2000" b="1" dirty="0">
                <a:solidFill>
                  <a:srgbClr val="231F20"/>
                </a:solidFill>
                <a:latin typeface="+mn-lt"/>
                <a:cs typeface="Arial"/>
              </a:rPr>
              <a:t>O</a:t>
            </a:r>
            <a:r>
              <a:rPr sz="2000" b="1" spc="-95" dirty="0">
                <a:solidFill>
                  <a:srgbClr val="231F20"/>
                </a:solidFill>
                <a:latin typeface="+mn-lt"/>
                <a:cs typeface="Arial"/>
              </a:rPr>
              <a:t> </a:t>
            </a:r>
            <a:r>
              <a:rPr sz="2000" b="1" spc="204" dirty="0">
                <a:solidFill>
                  <a:srgbClr val="231F20"/>
                </a:solidFill>
                <a:latin typeface="+mn-lt"/>
                <a:cs typeface="Arial"/>
              </a:rPr>
              <a:t>MPLISHMENTS </a:t>
            </a:r>
            <a:endParaRPr sz="2000" dirty="0">
              <a:latin typeface="+mn-lt"/>
              <a:cs typeface="Arial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7A67723-D957-3B5B-5DE8-A65350A4A713}"/>
              </a:ext>
            </a:extLst>
          </p:cNvPr>
          <p:cNvSpPr/>
          <p:nvPr/>
        </p:nvSpPr>
        <p:spPr>
          <a:xfrm flipV="1">
            <a:off x="228600" y="563881"/>
            <a:ext cx="6324600" cy="45719"/>
          </a:xfrm>
          <a:custGeom>
            <a:avLst/>
            <a:gdLst/>
            <a:ahLst/>
            <a:cxnLst/>
            <a:rect l="l" t="t" r="r" b="b"/>
            <a:pathLst>
              <a:path w="4947285">
                <a:moveTo>
                  <a:pt x="0" y="0"/>
                </a:moveTo>
                <a:lnTo>
                  <a:pt x="4946904" y="0"/>
                </a:lnTo>
              </a:path>
            </a:pathLst>
          </a:custGeom>
          <a:ln w="47777">
            <a:solidFill>
              <a:srgbClr val="FEC7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C22ACE40-89E8-FBAE-6452-7B46C9CD6D56}"/>
              </a:ext>
            </a:extLst>
          </p:cNvPr>
          <p:cNvSpPr txBox="1"/>
          <p:nvPr/>
        </p:nvSpPr>
        <p:spPr>
          <a:xfrm>
            <a:off x="242824" y="762010"/>
            <a:ext cx="5624576" cy="42960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pc="-35" dirty="0">
                <a:solidFill>
                  <a:srgbClr val="231F20"/>
                </a:solidFill>
                <a:latin typeface="+mj-lt"/>
                <a:cs typeface="Arial"/>
              </a:rPr>
              <a:t>Realigned</a:t>
            </a:r>
            <a:r>
              <a:rPr spc="-1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dirty="0">
                <a:solidFill>
                  <a:srgbClr val="231F20"/>
                </a:solidFill>
                <a:latin typeface="+mj-lt"/>
                <a:cs typeface="Arial"/>
              </a:rPr>
              <a:t>team</a:t>
            </a:r>
            <a:r>
              <a:rPr spc="-1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spc="50" dirty="0">
                <a:solidFill>
                  <a:srgbClr val="231F20"/>
                </a:solidFill>
                <a:latin typeface="+mj-lt"/>
                <a:cs typeface="Arial"/>
              </a:rPr>
              <a:t>to</a:t>
            </a:r>
            <a:r>
              <a:rPr spc="-1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dirty="0">
                <a:solidFill>
                  <a:srgbClr val="231F20"/>
                </a:solidFill>
                <a:latin typeface="+mj-lt"/>
                <a:cs typeface="Arial"/>
              </a:rPr>
              <a:t>new</a:t>
            </a:r>
            <a:r>
              <a:rPr spc="-4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spc="-10" dirty="0">
                <a:solidFill>
                  <a:srgbClr val="231F20"/>
                </a:solidFill>
                <a:latin typeface="+mj-lt"/>
                <a:cs typeface="Arial"/>
              </a:rPr>
              <a:t>responsibilities</a:t>
            </a:r>
            <a:r>
              <a:rPr spc="-1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dirty="0">
                <a:solidFill>
                  <a:srgbClr val="231F20"/>
                </a:solidFill>
                <a:latin typeface="+mj-lt"/>
                <a:cs typeface="Arial"/>
              </a:rPr>
              <a:t>including</a:t>
            </a:r>
            <a:r>
              <a:rPr spc="-1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dirty="0">
                <a:solidFill>
                  <a:srgbClr val="231F20"/>
                </a:solidFill>
                <a:latin typeface="+mj-lt"/>
                <a:cs typeface="Arial"/>
              </a:rPr>
              <a:t>setting</a:t>
            </a:r>
            <a:r>
              <a:rPr spc="-1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dirty="0">
                <a:solidFill>
                  <a:srgbClr val="231F20"/>
                </a:solidFill>
                <a:latin typeface="+mj-lt"/>
                <a:cs typeface="Arial"/>
              </a:rPr>
              <a:t>targets</a:t>
            </a:r>
            <a:r>
              <a:rPr spc="-1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dirty="0">
                <a:solidFill>
                  <a:srgbClr val="231F20"/>
                </a:solidFill>
                <a:latin typeface="+mj-lt"/>
                <a:cs typeface="Arial"/>
              </a:rPr>
              <a:t>for</a:t>
            </a:r>
            <a:r>
              <a:rPr spc="-4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dirty="0">
                <a:solidFill>
                  <a:srgbClr val="231F20"/>
                </a:solidFill>
                <a:latin typeface="+mj-lt"/>
                <a:cs typeface="Arial"/>
              </a:rPr>
              <a:t>#</a:t>
            </a:r>
            <a:r>
              <a:rPr spc="-1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dirty="0">
                <a:solidFill>
                  <a:srgbClr val="231F20"/>
                </a:solidFill>
                <a:latin typeface="+mj-lt"/>
                <a:cs typeface="Arial"/>
              </a:rPr>
              <a:t>of</a:t>
            </a:r>
            <a:r>
              <a:rPr spc="-3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dirty="0">
                <a:solidFill>
                  <a:srgbClr val="231F20"/>
                </a:solidFill>
                <a:latin typeface="+mj-lt"/>
                <a:cs typeface="Arial"/>
              </a:rPr>
              <a:t>solicitations,</a:t>
            </a:r>
            <a:r>
              <a:rPr spc="-1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dirty="0">
                <a:solidFill>
                  <a:srgbClr val="231F20"/>
                </a:solidFill>
                <a:latin typeface="+mj-lt"/>
                <a:cs typeface="Arial"/>
              </a:rPr>
              <a:t>faculty</a:t>
            </a:r>
            <a:r>
              <a:rPr spc="-4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spc="-25" dirty="0">
                <a:solidFill>
                  <a:srgbClr val="231F20"/>
                </a:solidFill>
                <a:latin typeface="+mj-lt"/>
                <a:cs typeface="Arial"/>
              </a:rPr>
              <a:t>engagement,</a:t>
            </a:r>
            <a:r>
              <a:rPr spc="-1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dirty="0">
                <a:solidFill>
                  <a:srgbClr val="231F20"/>
                </a:solidFill>
                <a:latin typeface="+mj-lt"/>
                <a:cs typeface="Arial"/>
              </a:rPr>
              <a:t>concept</a:t>
            </a:r>
            <a:r>
              <a:rPr spc="-1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spc="-10" dirty="0">
                <a:solidFill>
                  <a:srgbClr val="231F20"/>
                </a:solidFill>
                <a:latin typeface="+mj-lt"/>
                <a:cs typeface="Arial"/>
              </a:rPr>
              <a:t>paper</a:t>
            </a:r>
            <a:r>
              <a:rPr spc="-4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spc="-10" dirty="0">
                <a:solidFill>
                  <a:srgbClr val="231F20"/>
                </a:solidFill>
                <a:latin typeface="+mj-lt"/>
                <a:cs typeface="Arial"/>
              </a:rPr>
              <a:t>drafts, </a:t>
            </a:r>
            <a:r>
              <a:rPr spc="-35" dirty="0">
                <a:solidFill>
                  <a:srgbClr val="231F20"/>
                </a:solidFill>
                <a:latin typeface="+mj-lt"/>
                <a:cs typeface="Arial"/>
              </a:rPr>
              <a:t>databases</a:t>
            </a:r>
            <a:r>
              <a:rPr spc="-1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spc="-55" dirty="0">
                <a:solidFill>
                  <a:srgbClr val="231F20"/>
                </a:solidFill>
                <a:latin typeface="+mj-lt"/>
                <a:cs typeface="Arial"/>
              </a:rPr>
              <a:t>usage,</a:t>
            </a:r>
            <a:r>
              <a:rPr spc="-1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dirty="0">
                <a:solidFill>
                  <a:srgbClr val="231F20"/>
                </a:solidFill>
                <a:latin typeface="+mj-lt"/>
                <a:cs typeface="Arial"/>
              </a:rPr>
              <a:t>customer</a:t>
            </a:r>
            <a:r>
              <a:rPr spc="-3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spc="-10" dirty="0">
                <a:solidFill>
                  <a:srgbClr val="231F20"/>
                </a:solidFill>
                <a:latin typeface="+mj-lt"/>
                <a:cs typeface="Arial"/>
              </a:rPr>
              <a:t>service</a:t>
            </a:r>
            <a:endParaRPr dirty="0">
              <a:latin typeface="+mj-lt"/>
              <a:cs typeface="Arial"/>
            </a:endParaRPr>
          </a:p>
          <a:p>
            <a:pPr marL="298450" marR="777875" indent="-285750">
              <a:buFont typeface="Arial" panose="020B0604020202020204" pitchFamily="34" charset="0"/>
              <a:buChar char="•"/>
            </a:pPr>
            <a:r>
              <a:rPr dirty="0">
                <a:solidFill>
                  <a:srgbClr val="231F20"/>
                </a:solidFill>
                <a:latin typeface="+mj-lt"/>
                <a:cs typeface="Arial"/>
              </a:rPr>
              <a:t>Implemented</a:t>
            </a:r>
            <a:r>
              <a:rPr spc="-1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spc="-30" dirty="0">
                <a:solidFill>
                  <a:srgbClr val="231F20"/>
                </a:solidFill>
                <a:latin typeface="+mj-lt"/>
                <a:cs typeface="Arial"/>
              </a:rPr>
              <a:t>an</a:t>
            </a:r>
            <a:r>
              <a:rPr spc="-1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dirty="0">
                <a:solidFill>
                  <a:srgbClr val="231F20"/>
                </a:solidFill>
                <a:latin typeface="+mj-lt"/>
                <a:cs typeface="Arial"/>
              </a:rPr>
              <a:t>open-door</a:t>
            </a:r>
            <a:r>
              <a:rPr spc="-3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dirty="0">
                <a:solidFill>
                  <a:srgbClr val="231F20"/>
                </a:solidFill>
                <a:latin typeface="+mj-lt"/>
                <a:cs typeface="Arial"/>
              </a:rPr>
              <a:t>policy</a:t>
            </a:r>
            <a:r>
              <a:rPr spc="-4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spc="-20" dirty="0">
                <a:solidFill>
                  <a:srgbClr val="231F20"/>
                </a:solidFill>
                <a:latin typeface="+mj-lt"/>
                <a:cs typeface="Arial"/>
              </a:rPr>
              <a:t>and</a:t>
            </a:r>
            <a:r>
              <a:rPr spc="-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dirty="0">
                <a:solidFill>
                  <a:srgbClr val="231F20"/>
                </a:solidFill>
                <a:latin typeface="+mj-lt"/>
                <a:cs typeface="Arial"/>
              </a:rPr>
              <a:t>proactively</a:t>
            </a:r>
            <a:r>
              <a:rPr spc="-4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spc="-10" dirty="0">
                <a:solidFill>
                  <a:srgbClr val="231F20"/>
                </a:solidFill>
                <a:latin typeface="+mj-lt"/>
                <a:cs typeface="Arial"/>
              </a:rPr>
              <a:t>communicated </a:t>
            </a:r>
            <a:r>
              <a:rPr dirty="0">
                <a:solidFill>
                  <a:srgbClr val="231F20"/>
                </a:solidFill>
                <a:latin typeface="+mj-lt"/>
                <a:cs typeface="Arial"/>
              </a:rPr>
              <a:t>during</a:t>
            </a:r>
            <a:r>
              <a:rPr spc="-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dirty="0">
                <a:solidFill>
                  <a:srgbClr val="231F20"/>
                </a:solidFill>
                <a:latin typeface="+mj-lt"/>
                <a:cs typeface="Arial"/>
              </a:rPr>
              <a:t>listening</a:t>
            </a:r>
            <a:r>
              <a:rPr spc="-1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spc="-40" dirty="0">
                <a:solidFill>
                  <a:srgbClr val="231F20"/>
                </a:solidFill>
                <a:latin typeface="+mj-lt"/>
                <a:cs typeface="Arial"/>
              </a:rPr>
              <a:t>sessions </a:t>
            </a:r>
            <a:r>
              <a:rPr dirty="0">
                <a:solidFill>
                  <a:srgbClr val="231F20"/>
                </a:solidFill>
                <a:latin typeface="+mj-lt"/>
                <a:cs typeface="Arial"/>
              </a:rPr>
              <a:t>with</a:t>
            </a:r>
            <a:r>
              <a:rPr spc="-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spc="-35" dirty="0">
                <a:solidFill>
                  <a:srgbClr val="231F20"/>
                </a:solidFill>
                <a:latin typeface="+mj-lt"/>
                <a:cs typeface="Arial"/>
              </a:rPr>
              <a:t>academic</a:t>
            </a:r>
            <a:r>
              <a:rPr spc="-10" dirty="0">
                <a:solidFill>
                  <a:srgbClr val="231F20"/>
                </a:solidFill>
                <a:latin typeface="+mj-lt"/>
                <a:cs typeface="Arial"/>
              </a:rPr>
              <a:t> partners </a:t>
            </a:r>
            <a:r>
              <a:rPr dirty="0">
                <a:solidFill>
                  <a:srgbClr val="231F20"/>
                </a:solidFill>
                <a:latin typeface="+mj-lt"/>
                <a:cs typeface="Arial"/>
              </a:rPr>
              <a:t>Mapped</a:t>
            </a:r>
            <a:r>
              <a:rPr spc="1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dirty="0">
                <a:solidFill>
                  <a:srgbClr val="231F20"/>
                </a:solidFill>
                <a:latin typeface="+mj-lt"/>
                <a:cs typeface="Arial"/>
              </a:rPr>
              <a:t>external</a:t>
            </a:r>
            <a:r>
              <a:rPr spc="1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spc="-10" dirty="0">
                <a:solidFill>
                  <a:srgbClr val="231F20"/>
                </a:solidFill>
                <a:latin typeface="+mj-lt"/>
                <a:cs typeface="Arial"/>
              </a:rPr>
              <a:t>stakeholder</a:t>
            </a:r>
            <a:r>
              <a:rPr spc="-1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spc="-10" dirty="0">
                <a:solidFill>
                  <a:srgbClr val="231F20"/>
                </a:solidFill>
                <a:latin typeface="+mj-lt"/>
                <a:cs typeface="Arial"/>
              </a:rPr>
              <a:t>journey,</a:t>
            </a:r>
            <a:r>
              <a:rPr spc="1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dirty="0">
                <a:solidFill>
                  <a:srgbClr val="231F20"/>
                </a:solidFill>
                <a:latin typeface="+mj-lt"/>
                <a:cs typeface="Arial"/>
              </a:rPr>
              <a:t>identified</a:t>
            </a:r>
            <a:r>
              <a:rPr spc="2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spc="-25" dirty="0">
                <a:solidFill>
                  <a:srgbClr val="231F20"/>
                </a:solidFill>
                <a:latin typeface="+mj-lt"/>
                <a:cs typeface="Arial"/>
              </a:rPr>
              <a:t>redundancies,</a:t>
            </a:r>
            <a:r>
              <a:rPr spc="1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spc="-55" dirty="0">
                <a:solidFill>
                  <a:srgbClr val="231F20"/>
                </a:solidFill>
                <a:latin typeface="+mj-lt"/>
                <a:cs typeface="Arial"/>
              </a:rPr>
              <a:t>gaps,</a:t>
            </a:r>
            <a:r>
              <a:rPr spc="1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dirty="0">
                <a:solidFill>
                  <a:srgbClr val="231F20"/>
                </a:solidFill>
                <a:latin typeface="+mj-lt"/>
                <a:cs typeface="Arial"/>
              </a:rPr>
              <a:t>opportunities</a:t>
            </a:r>
            <a:r>
              <a:rPr spc="1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spc="-20" dirty="0">
                <a:solidFill>
                  <a:srgbClr val="231F20"/>
                </a:solidFill>
                <a:latin typeface="+mj-lt"/>
                <a:cs typeface="Arial"/>
              </a:rPr>
              <a:t>and</a:t>
            </a:r>
            <a:r>
              <a:rPr spc="1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spc="-30" dirty="0">
                <a:solidFill>
                  <a:srgbClr val="231F20"/>
                </a:solidFill>
                <a:latin typeface="+mj-lt"/>
                <a:cs typeface="Arial"/>
              </a:rPr>
              <a:t>database</a:t>
            </a:r>
            <a:r>
              <a:rPr spc="1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spc="-10" dirty="0">
                <a:solidFill>
                  <a:srgbClr val="231F20"/>
                </a:solidFill>
                <a:latin typeface="+mj-lt"/>
                <a:cs typeface="Arial"/>
              </a:rPr>
              <a:t>needs</a:t>
            </a:r>
            <a:endParaRPr dirty="0">
              <a:latin typeface="+mj-lt"/>
              <a:cs typeface="Arial"/>
            </a:endParaRPr>
          </a:p>
          <a:p>
            <a:pPr marL="298450" indent="-285750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dirty="0">
                <a:solidFill>
                  <a:srgbClr val="231F20"/>
                </a:solidFill>
                <a:latin typeface="+mj-lt"/>
                <a:cs typeface="Arial"/>
              </a:rPr>
              <a:t>Defined</a:t>
            </a:r>
            <a:r>
              <a:rPr spc="-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dirty="0">
                <a:solidFill>
                  <a:srgbClr val="231F20"/>
                </a:solidFill>
                <a:latin typeface="+mj-lt"/>
                <a:cs typeface="Arial"/>
              </a:rPr>
              <a:t>working</a:t>
            </a:r>
            <a:r>
              <a:rPr spc="3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dirty="0">
                <a:solidFill>
                  <a:srgbClr val="231F20"/>
                </a:solidFill>
                <a:latin typeface="+mj-lt"/>
                <a:cs typeface="Arial"/>
              </a:rPr>
              <a:t>list</a:t>
            </a:r>
            <a:r>
              <a:rPr spc="3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dirty="0">
                <a:solidFill>
                  <a:srgbClr val="231F20"/>
                </a:solidFill>
                <a:latin typeface="+mj-lt"/>
                <a:cs typeface="Arial"/>
              </a:rPr>
              <a:t>of</a:t>
            </a:r>
            <a:r>
              <a:rPr spc="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spc="-10" dirty="0">
                <a:solidFill>
                  <a:srgbClr val="231F20"/>
                </a:solidFill>
                <a:latin typeface="+mj-lt"/>
                <a:cs typeface="Arial"/>
              </a:rPr>
              <a:t>metrics</a:t>
            </a:r>
            <a:endParaRPr dirty="0">
              <a:latin typeface="+mj-lt"/>
              <a:cs typeface="Arial"/>
            </a:endParaRPr>
          </a:p>
          <a:p>
            <a:pPr marL="298450" marR="2607310" indent="-285750">
              <a:buFont typeface="Arial" panose="020B0604020202020204" pitchFamily="34" charset="0"/>
              <a:buChar char="•"/>
            </a:pPr>
            <a:r>
              <a:rPr spc="-10" dirty="0">
                <a:solidFill>
                  <a:srgbClr val="231F20"/>
                </a:solidFill>
                <a:latin typeface="+mj-lt"/>
                <a:cs typeface="Arial"/>
              </a:rPr>
              <a:t>Developed</a:t>
            </a:r>
            <a:r>
              <a:rPr spc="1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dirty="0">
                <a:solidFill>
                  <a:srgbClr val="231F20"/>
                </a:solidFill>
                <a:latin typeface="+mj-lt"/>
                <a:cs typeface="Arial"/>
              </a:rPr>
              <a:t>on-going</a:t>
            </a:r>
            <a:r>
              <a:rPr spc="1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spc="-35" dirty="0">
                <a:solidFill>
                  <a:srgbClr val="231F20"/>
                </a:solidFill>
                <a:latin typeface="+mj-lt"/>
                <a:cs typeface="Arial"/>
              </a:rPr>
              <a:t>cadence</a:t>
            </a:r>
            <a:r>
              <a:rPr lang="en-US" spc="-3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en-US" spc="1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dirty="0">
                <a:solidFill>
                  <a:srgbClr val="231F20"/>
                </a:solidFill>
                <a:latin typeface="+mj-lt"/>
                <a:cs typeface="Arial"/>
              </a:rPr>
              <a:t>for</a:t>
            </a:r>
            <a:r>
              <a:rPr spc="-4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dirty="0">
                <a:solidFill>
                  <a:srgbClr val="231F20"/>
                </a:solidFill>
                <a:latin typeface="+mj-lt"/>
                <a:cs typeface="Arial"/>
              </a:rPr>
              <a:t>work</a:t>
            </a:r>
            <a:r>
              <a:rPr spc="-1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dirty="0">
                <a:solidFill>
                  <a:srgbClr val="231F20"/>
                </a:solidFill>
                <a:latin typeface="+mj-lt"/>
                <a:cs typeface="Arial"/>
              </a:rPr>
              <a:t>with</a:t>
            </a:r>
            <a:r>
              <a:rPr spc="-3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spc="-10" dirty="0">
                <a:solidFill>
                  <a:srgbClr val="231F20"/>
                </a:solidFill>
                <a:latin typeface="+mj-lt"/>
                <a:cs typeface="Arial"/>
              </a:rPr>
              <a:t>Advancement</a:t>
            </a:r>
            <a:r>
              <a:rPr spc="1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spc="-40" dirty="0">
                <a:solidFill>
                  <a:srgbClr val="231F20"/>
                </a:solidFill>
                <a:latin typeface="+mj-lt"/>
                <a:cs typeface="Arial"/>
              </a:rPr>
              <a:t>Services</a:t>
            </a:r>
            <a:r>
              <a:rPr spc="1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spc="50" dirty="0">
                <a:solidFill>
                  <a:srgbClr val="231F20"/>
                </a:solidFill>
                <a:latin typeface="+mj-lt"/>
                <a:cs typeface="Arial"/>
              </a:rPr>
              <a:t>to</a:t>
            </a:r>
            <a:r>
              <a:rPr spc="1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dirty="0">
                <a:solidFill>
                  <a:srgbClr val="231F20"/>
                </a:solidFill>
                <a:latin typeface="+mj-lt"/>
                <a:cs typeface="Arial"/>
              </a:rPr>
              <a:t>track</a:t>
            </a:r>
            <a:r>
              <a:rPr spc="1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spc="-10" dirty="0">
                <a:solidFill>
                  <a:srgbClr val="231F20"/>
                </a:solidFill>
                <a:latin typeface="+mj-lt"/>
                <a:cs typeface="Arial"/>
              </a:rPr>
              <a:t>progress </a:t>
            </a:r>
            <a:r>
              <a:rPr dirty="0">
                <a:solidFill>
                  <a:srgbClr val="231F20"/>
                </a:solidFill>
                <a:latin typeface="+mj-lt"/>
                <a:cs typeface="Arial"/>
              </a:rPr>
              <a:t>Made</a:t>
            </a:r>
            <a:r>
              <a:rPr spc="-2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dirty="0">
                <a:solidFill>
                  <a:srgbClr val="231F20"/>
                </a:solidFill>
                <a:latin typeface="+mj-lt"/>
                <a:cs typeface="Arial"/>
              </a:rPr>
              <a:t>12</a:t>
            </a:r>
            <a:r>
              <a:rPr spc="-2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spc="-10" dirty="0">
                <a:solidFill>
                  <a:srgbClr val="231F20"/>
                </a:solidFill>
                <a:latin typeface="+mj-lt"/>
                <a:cs typeface="Arial"/>
              </a:rPr>
              <a:t>referrals</a:t>
            </a:r>
            <a:r>
              <a:rPr spc="-2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spc="-35" dirty="0">
                <a:solidFill>
                  <a:srgbClr val="231F20"/>
                </a:solidFill>
                <a:latin typeface="+mj-lt"/>
                <a:cs typeface="Arial"/>
              </a:rPr>
              <a:t>across</a:t>
            </a:r>
            <a:r>
              <a:rPr spc="-2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spc="-10" dirty="0">
                <a:solidFill>
                  <a:srgbClr val="231F20"/>
                </a:solidFill>
                <a:latin typeface="+mj-lt"/>
                <a:cs typeface="Arial"/>
              </a:rPr>
              <a:t>campus</a:t>
            </a:r>
            <a:endParaRPr dirty="0">
              <a:latin typeface="+mj-lt"/>
              <a:cs typeface="Arial"/>
            </a:endParaRPr>
          </a:p>
          <a:p>
            <a:pPr marL="298450" indent="-285750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dirty="0">
                <a:solidFill>
                  <a:srgbClr val="231F20"/>
                </a:solidFill>
                <a:latin typeface="+mj-lt"/>
                <a:cs typeface="Arial"/>
              </a:rPr>
              <a:t>Helped</a:t>
            </a:r>
            <a:r>
              <a:rPr spc="8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dirty="0">
                <a:solidFill>
                  <a:srgbClr val="231F20"/>
                </a:solidFill>
                <a:latin typeface="+mj-lt"/>
                <a:cs typeface="Arial"/>
              </a:rPr>
              <a:t>build/track</a:t>
            </a:r>
            <a:r>
              <a:rPr spc="8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spc="-10" dirty="0">
                <a:solidFill>
                  <a:srgbClr val="231F20"/>
                </a:solidFill>
                <a:latin typeface="+mj-lt"/>
                <a:cs typeface="Arial"/>
              </a:rPr>
              <a:t>interdisciplinary</a:t>
            </a:r>
            <a:r>
              <a:rPr spc="5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spc="-10" dirty="0">
                <a:solidFill>
                  <a:srgbClr val="231F20"/>
                </a:solidFill>
                <a:latin typeface="+mj-lt"/>
                <a:cs typeface="Arial"/>
              </a:rPr>
              <a:t>coalitions</a:t>
            </a:r>
            <a:endParaRPr dirty="0">
              <a:latin typeface="+mj-lt"/>
              <a:cs typeface="Arial"/>
            </a:endParaRPr>
          </a:p>
        </p:txBody>
      </p:sp>
      <p:graphicFrame>
        <p:nvGraphicFramePr>
          <p:cNvPr id="7" name="object 14">
            <a:extLst>
              <a:ext uri="{FF2B5EF4-FFF2-40B4-BE49-F238E27FC236}">
                <a16:creationId xmlns:a16="http://schemas.microsoft.com/office/drawing/2014/main" id="{22F78496-821F-A001-4C01-05D157D2D3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486000"/>
              </p:ext>
            </p:extLst>
          </p:nvPr>
        </p:nvGraphicFramePr>
        <p:xfrm>
          <a:off x="5638800" y="1981200"/>
          <a:ext cx="6481443" cy="3686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9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7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0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35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R="24765" algn="ctr">
                        <a:lnSpc>
                          <a:spcPct val="100000"/>
                        </a:lnSpc>
                      </a:pPr>
                      <a:r>
                        <a:rPr sz="950" b="1" spc="125" dirty="0">
                          <a:solidFill>
                            <a:srgbClr val="FEC746"/>
                          </a:solidFill>
                          <a:latin typeface="Arial"/>
                          <a:cs typeface="Arial"/>
                        </a:rPr>
                        <a:t>METRIC </a:t>
                      </a:r>
                      <a:endParaRPr sz="950" dirty="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4D4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45720" algn="ctr">
                        <a:lnSpc>
                          <a:spcPct val="100000"/>
                        </a:lnSpc>
                      </a:pPr>
                      <a:r>
                        <a:rPr sz="950" b="1" spc="85" dirty="0">
                          <a:solidFill>
                            <a:srgbClr val="FEC746"/>
                          </a:solidFill>
                          <a:latin typeface="Arial"/>
                          <a:cs typeface="Arial"/>
                        </a:rPr>
                        <a:t>GO</a:t>
                      </a:r>
                      <a:r>
                        <a:rPr sz="950" b="1" spc="-114" dirty="0">
                          <a:solidFill>
                            <a:srgbClr val="FEC7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-25" dirty="0">
                          <a:solidFill>
                            <a:srgbClr val="FEC746"/>
                          </a:solidFill>
                          <a:latin typeface="Arial"/>
                          <a:cs typeface="Arial"/>
                        </a:rPr>
                        <a:t>AL 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4D4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1115" algn="ctr">
                        <a:lnSpc>
                          <a:spcPct val="100000"/>
                        </a:lnSpc>
                      </a:pPr>
                      <a:r>
                        <a:rPr sz="950" b="1" spc="140" dirty="0">
                          <a:solidFill>
                            <a:srgbClr val="FEC746"/>
                          </a:solidFill>
                          <a:latin typeface="Arial"/>
                          <a:cs typeface="Arial"/>
                        </a:rPr>
                        <a:t>OUTPUT 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004D43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3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5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Engage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faculty</a:t>
                      </a:r>
                      <a:r>
                        <a:rPr sz="85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spc="1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8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team</a:t>
                      </a:r>
                      <a:r>
                        <a:rPr sz="85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members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dot"/>
                    </a:lnB>
                    <a:solidFill>
                      <a:srgbClr val="006A5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60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dot"/>
                    </a:lnB>
                    <a:solidFill>
                      <a:srgbClr val="006A5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3048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118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(some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engaged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multiple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times)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dot"/>
                    </a:lnB>
                    <a:solidFill>
                      <a:srgbClr val="006A5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487680" marR="473709" indent="71755">
                        <a:lnSpc>
                          <a:spcPct val="102699"/>
                        </a:lnSpc>
                        <a:spcBef>
                          <a:spcPts val="600"/>
                        </a:spcBef>
                      </a:pPr>
                      <a:r>
                        <a:rPr sz="8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Identify 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concepts</a:t>
                      </a:r>
                      <a:r>
                        <a:rPr sz="850" b="1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spc="1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/ </a:t>
                      </a:r>
                      <a:r>
                        <a:rPr sz="85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funding</a:t>
                      </a:r>
                      <a:r>
                        <a:rPr sz="85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opportunities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dot"/>
                    </a:lnT>
                    <a:lnB w="12700">
                      <a:solidFill>
                        <a:srgbClr val="FFFFFF"/>
                      </a:solidFill>
                      <a:prstDash val="dot"/>
                    </a:lnB>
                    <a:solidFill>
                      <a:srgbClr val="006A5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dot"/>
                    </a:lnT>
                    <a:lnB w="12700">
                      <a:solidFill>
                        <a:srgbClr val="FFFFFF"/>
                      </a:solidFill>
                      <a:prstDash val="dot"/>
                    </a:lnB>
                    <a:solidFill>
                      <a:srgbClr val="006A5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3111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37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dot"/>
                    </a:lnT>
                    <a:lnB w="12700">
                      <a:solidFill>
                        <a:srgbClr val="FFFFFF"/>
                      </a:solidFill>
                      <a:prstDash val="dot"/>
                    </a:lnB>
                    <a:solidFill>
                      <a:srgbClr val="006A5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dot"/>
                    </a:lnT>
                    <a:lnB w="12700">
                      <a:solidFill>
                        <a:srgbClr val="FFFFFF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985"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sz="85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Concepts</a:t>
                      </a:r>
                      <a:r>
                        <a:rPr sz="850" b="1" spc="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outlined</a:t>
                      </a:r>
                      <a:r>
                        <a:rPr sz="850" b="1" spc="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(one-</a:t>
                      </a:r>
                      <a:r>
                        <a:rPr sz="8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pager)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12001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dot"/>
                    </a:lnT>
                    <a:lnB w="12700">
                      <a:solidFill>
                        <a:srgbClr val="FFFFFF"/>
                      </a:solidFill>
                      <a:prstDash val="dot"/>
                    </a:lnB>
                    <a:solidFill>
                      <a:srgbClr val="006A5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5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dot"/>
                    </a:lnT>
                    <a:lnB w="12700">
                      <a:solidFill>
                        <a:srgbClr val="FFFFFF"/>
                      </a:solidFill>
                      <a:prstDash val="dot"/>
                    </a:lnB>
                    <a:solidFill>
                      <a:srgbClr val="006A5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3111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5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dot"/>
                    </a:lnT>
                    <a:lnB w="12700">
                      <a:solidFill>
                        <a:srgbClr val="FFFFFF"/>
                      </a:solidFill>
                      <a:prstDash val="dot"/>
                    </a:lnB>
                    <a:solidFill>
                      <a:srgbClr val="006A5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dot"/>
                    </a:lnT>
                    <a:lnB w="12700">
                      <a:solidFill>
                        <a:srgbClr val="FFFFFF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765">
                <a:tc>
                  <a:txBody>
                    <a:bodyPr/>
                    <a:lstStyle/>
                    <a:p>
                      <a:pPr marL="676275" marR="473709" indent="-188595">
                        <a:lnSpc>
                          <a:spcPct val="102699"/>
                        </a:lnSpc>
                        <a:spcBef>
                          <a:spcPts val="400"/>
                        </a:spcBef>
                      </a:pPr>
                      <a:r>
                        <a:rPr sz="8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Funders/</a:t>
                      </a:r>
                      <a:r>
                        <a:rPr sz="8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prospects</a:t>
                      </a:r>
                      <a:r>
                        <a:rPr sz="8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FPM</a:t>
                      </a:r>
                      <a:r>
                        <a:rPr sz="85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correctly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dot"/>
                    </a:lnT>
                    <a:lnB w="12700">
                      <a:solidFill>
                        <a:srgbClr val="FFFFFF"/>
                      </a:solidFill>
                      <a:prstDash val="dot"/>
                    </a:lnB>
                    <a:solidFill>
                      <a:srgbClr val="006A5C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85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Y/N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dot"/>
                    </a:lnT>
                    <a:lnB w="12700">
                      <a:solidFill>
                        <a:srgbClr val="FFFFFF"/>
                      </a:solidFill>
                      <a:prstDash val="dot"/>
                    </a:lnB>
                    <a:solidFill>
                      <a:srgbClr val="006A5C"/>
                    </a:solidFill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8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95% </a:t>
                      </a:r>
                      <a:r>
                        <a:rPr sz="8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correct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dot"/>
                    </a:lnT>
                    <a:lnB w="12700">
                      <a:solidFill>
                        <a:srgbClr val="FFFFFF"/>
                      </a:solidFill>
                      <a:prstDash val="dot"/>
                    </a:lnB>
                    <a:solidFill>
                      <a:srgbClr val="006A5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dot"/>
                    </a:lnT>
                    <a:lnB w="12700">
                      <a:solidFill>
                        <a:srgbClr val="FFFFFF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43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850" dirty="0">
                        <a:latin typeface="Times New Roman"/>
                        <a:cs typeface="Times New Roman"/>
                      </a:endParaRPr>
                    </a:p>
                    <a:p>
                      <a:pPr marL="516255" marR="435609" indent="-66675">
                        <a:lnSpc>
                          <a:spcPct val="102699"/>
                        </a:lnSpc>
                      </a:pPr>
                      <a:r>
                        <a:rPr sz="8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WSU OPEN</a:t>
                      </a:r>
                      <a:r>
                        <a:rPr sz="85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meetings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spc="1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/ </a:t>
                      </a:r>
                      <a:r>
                        <a:rPr sz="85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visits</a:t>
                      </a:r>
                      <a:r>
                        <a:rPr sz="8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spc="1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8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engagements</a:t>
                      </a:r>
                      <a:endParaRPr sz="850" dirty="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dot"/>
                    </a:lnT>
                    <a:lnB w="12700">
                      <a:solidFill>
                        <a:srgbClr val="FFFFFF"/>
                      </a:solidFill>
                      <a:prstDash val="dot"/>
                    </a:lnB>
                    <a:solidFill>
                      <a:srgbClr val="006A5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8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90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dot"/>
                    </a:lnT>
                    <a:lnB w="12700">
                      <a:solidFill>
                        <a:srgbClr val="FFFFFF"/>
                      </a:solidFill>
                      <a:prstDash val="dot"/>
                    </a:lnB>
                    <a:solidFill>
                      <a:srgbClr val="006A5C"/>
                    </a:solidFill>
                  </a:tcPr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8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50</a:t>
                      </a:r>
                      <a:endParaRPr sz="850">
                        <a:latin typeface="Arial"/>
                        <a:cs typeface="Arial"/>
                      </a:endParaRPr>
                    </a:p>
                    <a:p>
                      <a:pPr marL="4191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13</a:t>
                      </a:r>
                      <a:r>
                        <a:rPr sz="85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companies</a:t>
                      </a:r>
                      <a:endParaRPr sz="850">
                        <a:latin typeface="Arial"/>
                        <a:cs typeface="Arial"/>
                      </a:endParaRPr>
                    </a:p>
                    <a:p>
                      <a:pPr marL="4191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18</a:t>
                      </a:r>
                      <a:r>
                        <a:rPr sz="85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different</a:t>
                      </a:r>
                      <a:r>
                        <a:rPr sz="85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projects</a:t>
                      </a:r>
                      <a:endParaRPr sz="850">
                        <a:latin typeface="Arial"/>
                        <a:cs typeface="Arial"/>
                      </a:endParaRPr>
                    </a:p>
                    <a:p>
                      <a:pPr marL="4191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19</a:t>
                      </a:r>
                      <a:r>
                        <a:rPr sz="85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internal</a:t>
                      </a:r>
                      <a:r>
                        <a:rPr sz="85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departments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dot"/>
                    </a:lnT>
                    <a:lnB w="12700">
                      <a:solidFill>
                        <a:srgbClr val="FFFFFF"/>
                      </a:solidFill>
                      <a:prstDash val="dot"/>
                    </a:lnB>
                    <a:solidFill>
                      <a:srgbClr val="006A5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dot"/>
                    </a:lnT>
                    <a:lnB w="12700">
                      <a:solidFill>
                        <a:srgbClr val="FFFFFF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090">
                <a:tc>
                  <a:txBody>
                    <a:bodyPr/>
                    <a:lstStyle/>
                    <a:p>
                      <a:pPr marL="737870" marR="583565" indent="-139700">
                        <a:lnSpc>
                          <a:spcPct val="102699"/>
                        </a:lnSpc>
                        <a:spcBef>
                          <a:spcPts val="735"/>
                        </a:spcBef>
                      </a:pPr>
                      <a:r>
                        <a:rPr sz="8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24</a:t>
                      </a:r>
                      <a:r>
                        <a:rPr sz="85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hour</a:t>
                      </a:r>
                      <a:r>
                        <a:rPr sz="8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response</a:t>
                      </a:r>
                      <a:r>
                        <a:rPr sz="85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on</a:t>
                      </a:r>
                      <a:r>
                        <a:rPr sz="8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inquiries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9334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dot"/>
                    </a:lnT>
                    <a:lnB w="12700">
                      <a:solidFill>
                        <a:srgbClr val="FFFFFF"/>
                      </a:solidFill>
                      <a:prstDash val="dot"/>
                    </a:lnB>
                    <a:solidFill>
                      <a:srgbClr val="006A5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5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Y/N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dot"/>
                    </a:lnT>
                    <a:lnB w="12700">
                      <a:solidFill>
                        <a:srgbClr val="FFFFFF"/>
                      </a:solidFill>
                      <a:prstDash val="dot"/>
                    </a:lnB>
                    <a:solidFill>
                      <a:srgbClr val="006A5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Yes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dot"/>
                    </a:lnT>
                    <a:lnB w="12700">
                      <a:solidFill>
                        <a:srgbClr val="FFFFFF"/>
                      </a:solidFill>
                      <a:prstDash val="dot"/>
                    </a:lnB>
                    <a:solidFill>
                      <a:srgbClr val="006A5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dot"/>
                    </a:lnT>
                    <a:lnB w="12700">
                      <a:solidFill>
                        <a:srgbClr val="FFFFFF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8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All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referrals</a:t>
                      </a:r>
                      <a:r>
                        <a:rPr sz="85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85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follow-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up</a:t>
                      </a:r>
                      <a:r>
                        <a:rPr sz="85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made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dot"/>
                    </a:lnT>
                    <a:solidFill>
                      <a:srgbClr val="006A5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85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Y/N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dot"/>
                    </a:lnT>
                    <a:solidFill>
                      <a:srgbClr val="006A5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85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Yes;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dot"/>
                    </a:lnT>
                    <a:solidFill>
                      <a:srgbClr val="006A5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dot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6112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45F2D64-2643-86C6-E44F-9BC36769B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40475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Board of Governors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D0527E7-2FAC-1369-3222-8370B49D5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4047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DF9C1F-DB74-1E4B-8839-30A600129F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object 2">
            <a:extLst>
              <a:ext uri="{FF2B5EF4-FFF2-40B4-BE49-F238E27FC236}">
                <a16:creationId xmlns:a16="http://schemas.microsoft.com/office/drawing/2014/main" id="{EEC056FC-8F7F-72E7-E2E9-9F52E6BD978C}"/>
              </a:ext>
            </a:extLst>
          </p:cNvPr>
          <p:cNvGrpSpPr/>
          <p:nvPr/>
        </p:nvGrpSpPr>
        <p:grpSpPr>
          <a:xfrm>
            <a:off x="842731" y="2122423"/>
            <a:ext cx="9648485" cy="3191792"/>
            <a:chOff x="80731" y="3101339"/>
            <a:chExt cx="9648485" cy="3191792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B2C14BEA-43B7-4903-997B-AAC967C5C317}"/>
                </a:ext>
              </a:extLst>
            </p:cNvPr>
            <p:cNvSpPr/>
            <p:nvPr/>
          </p:nvSpPr>
          <p:spPr>
            <a:xfrm>
              <a:off x="384047" y="3950207"/>
              <a:ext cx="9272270" cy="0"/>
            </a:xfrm>
            <a:custGeom>
              <a:avLst/>
              <a:gdLst/>
              <a:ahLst/>
              <a:cxnLst/>
              <a:rect l="l" t="t" r="r" b="b"/>
              <a:pathLst>
                <a:path w="9272270">
                  <a:moveTo>
                    <a:pt x="0" y="0"/>
                  </a:moveTo>
                  <a:lnTo>
                    <a:pt x="9272016" y="0"/>
                  </a:lnTo>
                </a:path>
              </a:pathLst>
            </a:custGeom>
            <a:ln w="12700">
              <a:solidFill>
                <a:srgbClr val="004D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89FEC82C-CFDE-5764-4BE9-34DE0E434724}"/>
                </a:ext>
              </a:extLst>
            </p:cNvPr>
            <p:cNvSpPr/>
            <p:nvPr/>
          </p:nvSpPr>
          <p:spPr>
            <a:xfrm>
              <a:off x="310896" y="3767327"/>
              <a:ext cx="9418320" cy="347980"/>
            </a:xfrm>
            <a:custGeom>
              <a:avLst/>
              <a:gdLst/>
              <a:ahLst/>
              <a:cxnLst/>
              <a:rect l="l" t="t" r="r" b="b"/>
              <a:pathLst>
                <a:path w="9418320" h="347979">
                  <a:moveTo>
                    <a:pt x="73152" y="0"/>
                  </a:moveTo>
                  <a:lnTo>
                    <a:pt x="0" y="0"/>
                  </a:lnTo>
                  <a:lnTo>
                    <a:pt x="0" y="347472"/>
                  </a:lnTo>
                  <a:lnTo>
                    <a:pt x="73152" y="347472"/>
                  </a:lnTo>
                  <a:lnTo>
                    <a:pt x="73152" y="0"/>
                  </a:lnTo>
                  <a:close/>
                </a:path>
                <a:path w="9418320" h="347979">
                  <a:moveTo>
                    <a:pt x="9418320" y="0"/>
                  </a:moveTo>
                  <a:lnTo>
                    <a:pt x="9345168" y="0"/>
                  </a:lnTo>
                  <a:lnTo>
                    <a:pt x="9345168" y="347472"/>
                  </a:lnTo>
                  <a:lnTo>
                    <a:pt x="9418320" y="347472"/>
                  </a:lnTo>
                  <a:lnTo>
                    <a:pt x="9418320" y="0"/>
                  </a:lnTo>
                  <a:close/>
                </a:path>
              </a:pathLst>
            </a:custGeom>
            <a:solidFill>
              <a:srgbClr val="0058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AC8A4B7C-5EC3-7A96-D59A-05E1666E3268}"/>
                </a:ext>
              </a:extLst>
            </p:cNvPr>
            <p:cNvSpPr/>
            <p:nvPr/>
          </p:nvSpPr>
          <p:spPr>
            <a:xfrm>
              <a:off x="1244599" y="3429002"/>
              <a:ext cx="0" cy="1308100"/>
            </a:xfrm>
            <a:custGeom>
              <a:avLst/>
              <a:gdLst/>
              <a:ahLst/>
              <a:cxnLst/>
              <a:rect l="l" t="t" r="r" b="b"/>
              <a:pathLst>
                <a:path h="1308100">
                  <a:moveTo>
                    <a:pt x="0" y="130759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4D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FDD371D1-8D6B-0EA6-0525-4BF6AA84043C}"/>
                </a:ext>
              </a:extLst>
            </p:cNvPr>
            <p:cNvSpPr/>
            <p:nvPr/>
          </p:nvSpPr>
          <p:spPr>
            <a:xfrm>
              <a:off x="525271" y="3101339"/>
              <a:ext cx="1435735" cy="474345"/>
            </a:xfrm>
            <a:custGeom>
              <a:avLst/>
              <a:gdLst/>
              <a:ahLst/>
              <a:cxnLst/>
              <a:rect l="l" t="t" r="r" b="b"/>
              <a:pathLst>
                <a:path w="1435735" h="474345">
                  <a:moveTo>
                    <a:pt x="1435125" y="0"/>
                  </a:moveTo>
                  <a:lnTo>
                    <a:pt x="0" y="0"/>
                  </a:lnTo>
                  <a:lnTo>
                    <a:pt x="0" y="473963"/>
                  </a:lnTo>
                  <a:lnTo>
                    <a:pt x="1435125" y="473963"/>
                  </a:lnTo>
                  <a:lnTo>
                    <a:pt x="1435125" y="0"/>
                  </a:lnTo>
                  <a:close/>
                </a:path>
              </a:pathLst>
            </a:custGeom>
            <a:solidFill>
              <a:srgbClr val="004D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7">
              <a:extLst>
                <a:ext uri="{FF2B5EF4-FFF2-40B4-BE49-F238E27FC236}">
                  <a16:creationId xmlns:a16="http://schemas.microsoft.com/office/drawing/2014/main" id="{9451E3F8-4EA6-0ABD-BC86-F7BC8050AC7D}"/>
                </a:ext>
              </a:extLst>
            </p:cNvPr>
            <p:cNvSpPr/>
            <p:nvPr/>
          </p:nvSpPr>
          <p:spPr>
            <a:xfrm>
              <a:off x="80731" y="4733798"/>
              <a:ext cx="1900469" cy="1559333"/>
            </a:xfrm>
            <a:custGeom>
              <a:avLst/>
              <a:gdLst/>
              <a:ahLst/>
              <a:cxnLst/>
              <a:rect l="l" t="t" r="r" b="b"/>
              <a:pathLst>
                <a:path w="1435735" h="1962784">
                  <a:moveTo>
                    <a:pt x="0" y="1962403"/>
                  </a:moveTo>
                  <a:lnTo>
                    <a:pt x="1435125" y="1962403"/>
                  </a:lnTo>
                  <a:lnTo>
                    <a:pt x="1435125" y="0"/>
                  </a:lnTo>
                  <a:lnTo>
                    <a:pt x="0" y="0"/>
                  </a:lnTo>
                  <a:lnTo>
                    <a:pt x="0" y="1962403"/>
                  </a:lnTo>
                  <a:close/>
                </a:path>
              </a:pathLst>
            </a:custGeom>
            <a:ln w="12700">
              <a:solidFill>
                <a:srgbClr val="004D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9">
            <a:extLst>
              <a:ext uri="{FF2B5EF4-FFF2-40B4-BE49-F238E27FC236}">
                <a16:creationId xmlns:a16="http://schemas.microsoft.com/office/drawing/2014/main" id="{CE8FB133-CDDD-50E1-5F27-E9430BA2309B}"/>
              </a:ext>
            </a:extLst>
          </p:cNvPr>
          <p:cNvSpPr txBox="1"/>
          <p:nvPr/>
        </p:nvSpPr>
        <p:spPr>
          <a:xfrm>
            <a:off x="1796859" y="2184017"/>
            <a:ext cx="4216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0">
              <a:lnSpc>
                <a:spcPct val="100000"/>
              </a:lnSpc>
              <a:spcBef>
                <a:spcPts val="100"/>
              </a:spcBef>
            </a:pPr>
            <a:r>
              <a:rPr sz="1000" b="1" spc="114" dirty="0">
                <a:solidFill>
                  <a:srgbClr val="FEC746"/>
                </a:solidFill>
                <a:latin typeface="Arial"/>
                <a:cs typeface="Arial"/>
              </a:rPr>
              <a:t>M</a:t>
            </a:r>
            <a:r>
              <a:rPr sz="1000" b="1" spc="-80" dirty="0">
                <a:solidFill>
                  <a:srgbClr val="FEC746"/>
                </a:solidFill>
                <a:latin typeface="Arial"/>
                <a:cs typeface="Arial"/>
              </a:rPr>
              <a:t> </a:t>
            </a:r>
            <a:r>
              <a:rPr sz="1000" b="1" spc="30" dirty="0">
                <a:solidFill>
                  <a:srgbClr val="FEC746"/>
                </a:solidFill>
                <a:latin typeface="Arial"/>
                <a:cs typeface="Arial"/>
              </a:rPr>
              <a:t>AY </a:t>
            </a:r>
            <a:r>
              <a:rPr sz="1000" b="1" spc="155" dirty="0">
                <a:solidFill>
                  <a:srgbClr val="FEC746"/>
                </a:solidFill>
                <a:latin typeface="Arial"/>
                <a:cs typeface="Arial"/>
              </a:rPr>
              <a:t>2024 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9E55469B-B403-9304-1759-2999A0A42944}"/>
              </a:ext>
            </a:extLst>
          </p:cNvPr>
          <p:cNvSpPr txBox="1"/>
          <p:nvPr/>
        </p:nvSpPr>
        <p:spPr>
          <a:xfrm>
            <a:off x="919353" y="3814418"/>
            <a:ext cx="1697595" cy="4619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11100"/>
              </a:lnSpc>
              <a:spcBef>
                <a:spcPts val="100"/>
              </a:spcBef>
            </a:pPr>
            <a:r>
              <a:rPr sz="900" b="1" spc="-30" dirty="0">
                <a:solidFill>
                  <a:srgbClr val="004D43"/>
                </a:solidFill>
                <a:latin typeface="Arial"/>
                <a:cs typeface="Arial"/>
              </a:rPr>
              <a:t>Corporate</a:t>
            </a:r>
            <a:r>
              <a:rPr sz="900" b="1" spc="-15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004D43"/>
                </a:solidFill>
                <a:latin typeface="Arial"/>
                <a:cs typeface="Arial"/>
              </a:rPr>
              <a:t>Engagement </a:t>
            </a:r>
            <a:r>
              <a:rPr sz="900" b="1" spc="-30" dirty="0">
                <a:solidFill>
                  <a:srgbClr val="004D43"/>
                </a:solidFill>
                <a:latin typeface="Arial"/>
                <a:cs typeface="Arial"/>
              </a:rPr>
              <a:t>located</a:t>
            </a:r>
            <a:r>
              <a:rPr sz="900" b="1" spc="-25" dirty="0">
                <a:solidFill>
                  <a:srgbClr val="004D43"/>
                </a:solidFill>
                <a:latin typeface="Arial"/>
                <a:cs typeface="Arial"/>
              </a:rPr>
              <a:t> in </a:t>
            </a:r>
            <a:r>
              <a:rPr sz="900" b="1" spc="-30" dirty="0">
                <a:solidFill>
                  <a:srgbClr val="004D43"/>
                </a:solidFill>
                <a:latin typeface="Arial"/>
                <a:cs typeface="Arial"/>
              </a:rPr>
              <a:t>Division</a:t>
            </a:r>
            <a:r>
              <a:rPr sz="900" b="1" spc="-25" dirty="0">
                <a:solidFill>
                  <a:srgbClr val="004D43"/>
                </a:solidFill>
                <a:latin typeface="Arial"/>
                <a:cs typeface="Arial"/>
              </a:rPr>
              <a:t> of </a:t>
            </a:r>
            <a:r>
              <a:rPr sz="900" b="1" spc="-40" dirty="0">
                <a:solidFill>
                  <a:srgbClr val="004D43"/>
                </a:solidFill>
                <a:latin typeface="Arial"/>
                <a:cs typeface="Arial"/>
              </a:rPr>
              <a:t>Entrepreneurship</a:t>
            </a:r>
            <a:r>
              <a:rPr sz="900" b="1" spc="85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004D43"/>
                </a:solidFill>
                <a:latin typeface="Arial"/>
                <a:cs typeface="Arial"/>
              </a:rPr>
              <a:t>and </a:t>
            </a:r>
            <a:r>
              <a:rPr sz="900" b="1" spc="-60" dirty="0">
                <a:solidFill>
                  <a:srgbClr val="004D43"/>
                </a:solidFill>
                <a:latin typeface="Arial"/>
                <a:cs typeface="Arial"/>
              </a:rPr>
              <a:t>Economic</a:t>
            </a:r>
            <a:r>
              <a:rPr sz="900" b="1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004D43"/>
                </a:solidFill>
                <a:latin typeface="Arial"/>
                <a:cs typeface="Arial"/>
              </a:rPr>
              <a:t>Development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59F2B94C-E5BC-95D8-E465-CB9D8CF704C6}"/>
              </a:ext>
            </a:extLst>
          </p:cNvPr>
          <p:cNvSpPr txBox="1"/>
          <p:nvPr/>
        </p:nvSpPr>
        <p:spPr>
          <a:xfrm>
            <a:off x="1054877" y="4419600"/>
            <a:ext cx="1483344" cy="3081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360" marR="5080" indent="-201295">
              <a:lnSpc>
                <a:spcPct val="111100"/>
              </a:lnSpc>
              <a:spcBef>
                <a:spcPts val="100"/>
              </a:spcBef>
            </a:pPr>
            <a:r>
              <a:rPr sz="900" b="1" dirty="0">
                <a:solidFill>
                  <a:srgbClr val="004D43"/>
                </a:solidFill>
                <a:latin typeface="Arial"/>
                <a:cs typeface="Arial"/>
              </a:rPr>
              <a:t>New</a:t>
            </a:r>
            <a:r>
              <a:rPr sz="900" b="1" spc="-35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45" dirty="0">
                <a:solidFill>
                  <a:srgbClr val="004D43"/>
                </a:solidFill>
                <a:latin typeface="Arial"/>
                <a:cs typeface="Arial"/>
              </a:rPr>
              <a:t>job</a:t>
            </a:r>
            <a:r>
              <a:rPr sz="900" b="1" spc="-10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50" dirty="0">
                <a:solidFill>
                  <a:srgbClr val="004D43"/>
                </a:solidFill>
                <a:latin typeface="Arial"/>
                <a:cs typeface="Arial"/>
              </a:rPr>
              <a:t>descriptions</a:t>
            </a:r>
            <a:r>
              <a:rPr sz="900" b="1" spc="-10" dirty="0">
                <a:solidFill>
                  <a:srgbClr val="004D43"/>
                </a:solidFill>
                <a:latin typeface="Arial"/>
                <a:cs typeface="Arial"/>
              </a:rPr>
              <a:t> implemented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3DD3E1D1-14C7-07A3-A367-E998A2FD0A3B}"/>
              </a:ext>
            </a:extLst>
          </p:cNvPr>
          <p:cNvSpPr txBox="1"/>
          <p:nvPr/>
        </p:nvSpPr>
        <p:spPr>
          <a:xfrm>
            <a:off x="990603" y="4876800"/>
            <a:ext cx="1585286" cy="3081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0825" marR="5080" indent="-238760">
              <a:lnSpc>
                <a:spcPct val="111100"/>
              </a:lnSpc>
              <a:spcBef>
                <a:spcPts val="100"/>
              </a:spcBef>
            </a:pPr>
            <a:r>
              <a:rPr sz="900" b="1" spc="-20" dirty="0">
                <a:solidFill>
                  <a:srgbClr val="004D43"/>
                </a:solidFill>
                <a:latin typeface="Arial"/>
                <a:cs typeface="Arial"/>
              </a:rPr>
              <a:t>On-</a:t>
            </a:r>
            <a:r>
              <a:rPr sz="900" b="1" spc="-50" dirty="0">
                <a:solidFill>
                  <a:srgbClr val="004D43"/>
                </a:solidFill>
                <a:latin typeface="Arial"/>
                <a:cs typeface="Arial"/>
              </a:rPr>
              <a:t>boarding</a:t>
            </a:r>
            <a:r>
              <a:rPr sz="900" b="1" spc="30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35" dirty="0">
                <a:solidFill>
                  <a:srgbClr val="004D43"/>
                </a:solidFill>
                <a:latin typeface="Arial"/>
                <a:cs typeface="Arial"/>
              </a:rPr>
              <a:t>complete </a:t>
            </a:r>
            <a:r>
              <a:rPr sz="900" b="1" spc="-10" dirty="0">
                <a:solidFill>
                  <a:srgbClr val="004D43"/>
                </a:solidFill>
                <a:latin typeface="Arial"/>
                <a:cs typeface="Arial"/>
              </a:rPr>
              <a:t>90-</a:t>
            </a:r>
            <a:r>
              <a:rPr sz="900" b="1" spc="-25" dirty="0">
                <a:solidFill>
                  <a:srgbClr val="004D43"/>
                </a:solidFill>
                <a:latin typeface="Arial"/>
                <a:cs typeface="Arial"/>
              </a:rPr>
              <a:t>day</a:t>
            </a:r>
            <a:r>
              <a:rPr sz="900" b="1" spc="-40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004D43"/>
                </a:solidFill>
                <a:latin typeface="Arial"/>
                <a:cs typeface="Arial"/>
              </a:rPr>
              <a:t>plans implemented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B37783FA-0966-6A27-CE25-EB8719FB78A8}"/>
              </a:ext>
            </a:extLst>
          </p:cNvPr>
          <p:cNvSpPr/>
          <p:nvPr/>
        </p:nvSpPr>
        <p:spPr>
          <a:xfrm>
            <a:off x="2820923" y="3117595"/>
            <a:ext cx="1435735" cy="485140"/>
          </a:xfrm>
          <a:custGeom>
            <a:avLst/>
            <a:gdLst/>
            <a:ahLst/>
            <a:cxnLst/>
            <a:rect l="l" t="t" r="r" b="b"/>
            <a:pathLst>
              <a:path w="1435735" h="485139">
                <a:moveTo>
                  <a:pt x="1435125" y="0"/>
                </a:moveTo>
                <a:lnTo>
                  <a:pt x="0" y="0"/>
                </a:lnTo>
                <a:lnTo>
                  <a:pt x="0" y="484631"/>
                </a:lnTo>
                <a:lnTo>
                  <a:pt x="1435125" y="484631"/>
                </a:lnTo>
                <a:lnTo>
                  <a:pt x="1435125" y="0"/>
                </a:lnTo>
                <a:close/>
              </a:path>
            </a:pathLst>
          </a:custGeom>
          <a:solidFill>
            <a:srgbClr val="004D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850A3FA3-8999-B16E-A633-3572B79D8F7A}"/>
              </a:ext>
            </a:extLst>
          </p:cNvPr>
          <p:cNvSpPr txBox="1"/>
          <p:nvPr/>
        </p:nvSpPr>
        <p:spPr>
          <a:xfrm>
            <a:off x="3045654" y="3191889"/>
            <a:ext cx="9912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marR="5080" indent="-285115">
              <a:lnSpc>
                <a:spcPct val="100000"/>
              </a:lnSpc>
              <a:spcBef>
                <a:spcPts val="100"/>
              </a:spcBef>
            </a:pPr>
            <a:r>
              <a:rPr sz="1000" b="1" spc="114" dirty="0">
                <a:solidFill>
                  <a:srgbClr val="FEC746"/>
                </a:solidFill>
                <a:latin typeface="Arial"/>
                <a:cs typeface="Arial"/>
              </a:rPr>
              <a:t>SEPTEMBER </a:t>
            </a:r>
            <a:r>
              <a:rPr sz="1000" b="1" spc="155" dirty="0">
                <a:solidFill>
                  <a:srgbClr val="FEC746"/>
                </a:solidFill>
                <a:latin typeface="Arial"/>
                <a:cs typeface="Arial"/>
              </a:rPr>
              <a:t>2024 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73A82EF6-45F7-56C7-5E9F-49B300988420}"/>
              </a:ext>
            </a:extLst>
          </p:cNvPr>
          <p:cNvSpPr/>
          <p:nvPr/>
        </p:nvSpPr>
        <p:spPr>
          <a:xfrm>
            <a:off x="2672333" y="755650"/>
            <a:ext cx="1702435" cy="2371090"/>
          </a:xfrm>
          <a:custGeom>
            <a:avLst/>
            <a:gdLst/>
            <a:ahLst/>
            <a:cxnLst/>
            <a:rect l="l" t="t" r="r" b="b"/>
            <a:pathLst>
              <a:path w="1702435" h="2371090">
                <a:moveTo>
                  <a:pt x="861568" y="1255522"/>
                </a:moveTo>
                <a:lnTo>
                  <a:pt x="861568" y="2371090"/>
                </a:lnTo>
              </a:path>
              <a:path w="1702435" h="2371090">
                <a:moveTo>
                  <a:pt x="0" y="1255522"/>
                </a:moveTo>
                <a:lnTo>
                  <a:pt x="1702308" y="1255522"/>
                </a:lnTo>
                <a:lnTo>
                  <a:pt x="1702308" y="0"/>
                </a:lnTo>
                <a:lnTo>
                  <a:pt x="0" y="0"/>
                </a:lnTo>
                <a:lnTo>
                  <a:pt x="0" y="1255522"/>
                </a:lnTo>
                <a:close/>
              </a:path>
            </a:pathLst>
          </a:custGeom>
          <a:ln w="12700">
            <a:solidFill>
              <a:srgbClr val="004D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id="{BC04F48E-ED0E-3241-A330-16ECB8A8B0A2}"/>
              </a:ext>
            </a:extLst>
          </p:cNvPr>
          <p:cNvSpPr txBox="1"/>
          <p:nvPr/>
        </p:nvSpPr>
        <p:spPr>
          <a:xfrm>
            <a:off x="2844292" y="839317"/>
            <a:ext cx="1431925" cy="10922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900" b="1" spc="-70" dirty="0">
                <a:solidFill>
                  <a:srgbClr val="004D43"/>
                </a:solidFill>
                <a:latin typeface="Arial"/>
                <a:cs typeface="Arial"/>
              </a:rPr>
              <a:t>Engaged</a:t>
            </a:r>
            <a:r>
              <a:rPr sz="900" b="1" spc="15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4D43"/>
                </a:solidFill>
                <a:latin typeface="Arial"/>
                <a:cs typeface="Arial"/>
              </a:rPr>
              <a:t>118</a:t>
            </a:r>
            <a:r>
              <a:rPr sz="900" b="1" spc="15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004D43"/>
                </a:solidFill>
                <a:latin typeface="Arial"/>
                <a:cs typeface="Arial"/>
              </a:rPr>
              <a:t>faculty</a:t>
            </a:r>
            <a:endParaRPr sz="900" dirty="0">
              <a:latin typeface="Arial"/>
              <a:cs typeface="Arial"/>
            </a:endParaRPr>
          </a:p>
          <a:p>
            <a:pPr marL="12700" marR="5080">
              <a:lnSpc>
                <a:spcPct val="111100"/>
              </a:lnSpc>
            </a:pPr>
            <a:r>
              <a:rPr sz="900" b="1" spc="-10" dirty="0">
                <a:solidFill>
                  <a:srgbClr val="004D43"/>
                </a:solidFill>
                <a:latin typeface="Arial"/>
                <a:cs typeface="Arial"/>
              </a:rPr>
              <a:t>Made</a:t>
            </a:r>
            <a:r>
              <a:rPr sz="900" b="1" spc="-15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4D43"/>
                </a:solidFill>
                <a:latin typeface="Arial"/>
                <a:cs typeface="Arial"/>
              </a:rPr>
              <a:t>38</a:t>
            </a:r>
            <a:r>
              <a:rPr sz="900" b="1" spc="-15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004D43"/>
                </a:solidFill>
                <a:latin typeface="Arial"/>
                <a:cs typeface="Arial"/>
              </a:rPr>
              <a:t>solicitations </a:t>
            </a:r>
            <a:r>
              <a:rPr sz="900" b="1" spc="-25" dirty="0">
                <a:solidFill>
                  <a:srgbClr val="004D43"/>
                </a:solidFill>
                <a:latin typeface="Arial"/>
                <a:cs typeface="Arial"/>
              </a:rPr>
              <a:t>Identified</a:t>
            </a:r>
            <a:r>
              <a:rPr sz="900" b="1" dirty="0">
                <a:solidFill>
                  <a:srgbClr val="004D43"/>
                </a:solidFill>
                <a:latin typeface="Arial"/>
                <a:cs typeface="Arial"/>
              </a:rPr>
              <a:t> 37 </a:t>
            </a:r>
            <a:r>
              <a:rPr sz="900" b="1" spc="-35" dirty="0">
                <a:solidFill>
                  <a:srgbClr val="004D43"/>
                </a:solidFill>
                <a:latin typeface="Arial"/>
                <a:cs typeface="Arial"/>
              </a:rPr>
              <a:t>fundable</a:t>
            </a:r>
            <a:r>
              <a:rPr sz="900" b="1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55" dirty="0">
                <a:solidFill>
                  <a:srgbClr val="004D43"/>
                </a:solidFill>
                <a:latin typeface="Arial"/>
                <a:cs typeface="Arial"/>
              </a:rPr>
              <a:t>ideas</a:t>
            </a:r>
            <a:r>
              <a:rPr sz="900" b="1" spc="500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70" dirty="0">
                <a:solidFill>
                  <a:srgbClr val="004D43"/>
                </a:solidFill>
                <a:latin typeface="Arial"/>
                <a:cs typeface="Arial"/>
              </a:rPr>
              <a:t>Engaged</a:t>
            </a:r>
            <a:r>
              <a:rPr sz="900" b="1" spc="5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4D43"/>
                </a:solidFill>
                <a:latin typeface="Arial"/>
                <a:cs typeface="Arial"/>
              </a:rPr>
              <a:t>50</a:t>
            </a:r>
            <a:r>
              <a:rPr sz="900" b="1" spc="5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004D43"/>
                </a:solidFill>
                <a:latin typeface="Arial"/>
                <a:cs typeface="Arial"/>
              </a:rPr>
              <a:t>companies </a:t>
            </a:r>
            <a:r>
              <a:rPr sz="900" b="1" spc="-60" dirty="0">
                <a:solidFill>
                  <a:srgbClr val="004D43"/>
                </a:solidFill>
                <a:latin typeface="Arial"/>
                <a:cs typeface="Arial"/>
              </a:rPr>
              <a:t>Began</a:t>
            </a:r>
            <a:r>
              <a:rPr sz="900" b="1" spc="-10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50" dirty="0">
                <a:solidFill>
                  <a:srgbClr val="004D43"/>
                </a:solidFill>
                <a:latin typeface="Arial"/>
                <a:cs typeface="Arial"/>
              </a:rPr>
              <a:t>disciplined</a:t>
            </a:r>
            <a:r>
              <a:rPr sz="900" b="1" spc="-5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004D43"/>
                </a:solidFill>
                <a:latin typeface="Arial"/>
                <a:cs typeface="Arial"/>
              </a:rPr>
              <a:t>tracking </a:t>
            </a:r>
            <a:r>
              <a:rPr sz="900" b="1" spc="-35" dirty="0">
                <a:solidFill>
                  <a:srgbClr val="004D43"/>
                </a:solidFill>
                <a:latin typeface="Arial"/>
                <a:cs typeface="Arial"/>
              </a:rPr>
              <a:t>Completed</a:t>
            </a:r>
            <a:r>
              <a:rPr sz="900" b="1" spc="10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35" dirty="0">
                <a:solidFill>
                  <a:srgbClr val="004D43"/>
                </a:solidFill>
                <a:latin typeface="Arial"/>
                <a:cs typeface="Arial"/>
              </a:rPr>
              <a:t>on-</a:t>
            </a:r>
            <a:r>
              <a:rPr sz="900" b="1" spc="-50" dirty="0">
                <a:solidFill>
                  <a:srgbClr val="004D43"/>
                </a:solidFill>
                <a:latin typeface="Arial"/>
                <a:cs typeface="Arial"/>
              </a:rPr>
              <a:t>boarding</a:t>
            </a:r>
            <a:r>
              <a:rPr sz="900" b="1" spc="15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004D43"/>
                </a:solidFill>
                <a:latin typeface="Arial"/>
                <a:cs typeface="Arial"/>
              </a:rPr>
              <a:t>for new</a:t>
            </a:r>
            <a:r>
              <a:rPr sz="900" b="1" spc="-40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004D43"/>
                </a:solidFill>
                <a:latin typeface="Arial"/>
                <a:cs typeface="Arial"/>
              </a:rPr>
              <a:t>team</a:t>
            </a:r>
            <a:endParaRPr sz="900" dirty="0">
              <a:latin typeface="Arial"/>
              <a:cs typeface="Arial"/>
            </a:endParaRPr>
          </a:p>
        </p:txBody>
      </p:sp>
      <p:grpSp>
        <p:nvGrpSpPr>
          <p:cNvPr id="20" name="object 17">
            <a:extLst>
              <a:ext uri="{FF2B5EF4-FFF2-40B4-BE49-F238E27FC236}">
                <a16:creationId xmlns:a16="http://schemas.microsoft.com/office/drawing/2014/main" id="{80FF748C-DB29-C21D-7944-3BC9630C0FE8}"/>
              </a:ext>
            </a:extLst>
          </p:cNvPr>
          <p:cNvGrpSpPr/>
          <p:nvPr/>
        </p:nvGrpSpPr>
        <p:grpSpPr>
          <a:xfrm>
            <a:off x="2757932" y="914907"/>
            <a:ext cx="8878692" cy="4457446"/>
            <a:chOff x="1995932" y="1893823"/>
            <a:chExt cx="8878692" cy="4457446"/>
          </a:xfrm>
        </p:grpSpPr>
        <p:sp>
          <p:nvSpPr>
            <p:cNvPr id="21" name="object 18">
              <a:extLst>
                <a:ext uri="{FF2B5EF4-FFF2-40B4-BE49-F238E27FC236}">
                  <a16:creationId xmlns:a16="http://schemas.microsoft.com/office/drawing/2014/main" id="{4AEF46E6-59F5-D008-BEC1-6F66FB602B7F}"/>
                </a:ext>
              </a:extLst>
            </p:cNvPr>
            <p:cNvSpPr/>
            <p:nvPr/>
          </p:nvSpPr>
          <p:spPr>
            <a:xfrm>
              <a:off x="1995932" y="1893823"/>
              <a:ext cx="39370" cy="802005"/>
            </a:xfrm>
            <a:custGeom>
              <a:avLst/>
              <a:gdLst/>
              <a:ahLst/>
              <a:cxnLst/>
              <a:rect l="l" t="t" r="r" b="b"/>
              <a:pathLst>
                <a:path w="39369" h="802005">
                  <a:moveTo>
                    <a:pt x="39001" y="762508"/>
                  </a:moveTo>
                  <a:lnTo>
                    <a:pt x="0" y="762508"/>
                  </a:lnTo>
                  <a:lnTo>
                    <a:pt x="0" y="801509"/>
                  </a:lnTo>
                  <a:lnTo>
                    <a:pt x="39001" y="801509"/>
                  </a:lnTo>
                  <a:lnTo>
                    <a:pt x="39001" y="762508"/>
                  </a:lnTo>
                  <a:close/>
                </a:path>
                <a:path w="39369" h="802005">
                  <a:moveTo>
                    <a:pt x="39001" y="607060"/>
                  </a:moveTo>
                  <a:lnTo>
                    <a:pt x="0" y="607060"/>
                  </a:lnTo>
                  <a:lnTo>
                    <a:pt x="0" y="646061"/>
                  </a:lnTo>
                  <a:lnTo>
                    <a:pt x="39001" y="646061"/>
                  </a:lnTo>
                  <a:lnTo>
                    <a:pt x="39001" y="607060"/>
                  </a:lnTo>
                  <a:close/>
                </a:path>
                <a:path w="39369" h="802005">
                  <a:moveTo>
                    <a:pt x="39001" y="460756"/>
                  </a:moveTo>
                  <a:lnTo>
                    <a:pt x="0" y="460756"/>
                  </a:lnTo>
                  <a:lnTo>
                    <a:pt x="0" y="499757"/>
                  </a:lnTo>
                  <a:lnTo>
                    <a:pt x="39001" y="499757"/>
                  </a:lnTo>
                  <a:lnTo>
                    <a:pt x="39001" y="460756"/>
                  </a:lnTo>
                  <a:close/>
                </a:path>
                <a:path w="39369" h="802005">
                  <a:moveTo>
                    <a:pt x="39001" y="314452"/>
                  </a:moveTo>
                  <a:lnTo>
                    <a:pt x="0" y="314452"/>
                  </a:lnTo>
                  <a:lnTo>
                    <a:pt x="0" y="353453"/>
                  </a:lnTo>
                  <a:lnTo>
                    <a:pt x="39001" y="353453"/>
                  </a:lnTo>
                  <a:lnTo>
                    <a:pt x="39001" y="314452"/>
                  </a:lnTo>
                  <a:close/>
                </a:path>
                <a:path w="39369" h="802005">
                  <a:moveTo>
                    <a:pt x="39001" y="154432"/>
                  </a:moveTo>
                  <a:lnTo>
                    <a:pt x="0" y="154432"/>
                  </a:lnTo>
                  <a:lnTo>
                    <a:pt x="0" y="193433"/>
                  </a:lnTo>
                  <a:lnTo>
                    <a:pt x="39001" y="193433"/>
                  </a:lnTo>
                  <a:lnTo>
                    <a:pt x="39001" y="154432"/>
                  </a:lnTo>
                  <a:close/>
                </a:path>
                <a:path w="39369" h="802005">
                  <a:moveTo>
                    <a:pt x="39001" y="0"/>
                  </a:moveTo>
                  <a:lnTo>
                    <a:pt x="0" y="0"/>
                  </a:lnTo>
                  <a:lnTo>
                    <a:pt x="0" y="39001"/>
                  </a:lnTo>
                  <a:lnTo>
                    <a:pt x="39001" y="39001"/>
                  </a:lnTo>
                  <a:lnTo>
                    <a:pt x="39001" y="0"/>
                  </a:lnTo>
                  <a:close/>
                </a:path>
              </a:pathLst>
            </a:custGeom>
            <a:solidFill>
              <a:srgbClr val="FEC7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9">
              <a:extLst>
                <a:ext uri="{FF2B5EF4-FFF2-40B4-BE49-F238E27FC236}">
                  <a16:creationId xmlns:a16="http://schemas.microsoft.com/office/drawing/2014/main" id="{D93F92E2-8421-B817-6BDD-A90D5AD72BBA}"/>
                </a:ext>
              </a:extLst>
            </p:cNvPr>
            <p:cNvSpPr/>
            <p:nvPr/>
          </p:nvSpPr>
          <p:spPr>
            <a:xfrm>
              <a:off x="8510524" y="3365502"/>
              <a:ext cx="0" cy="1258570"/>
            </a:xfrm>
            <a:custGeom>
              <a:avLst/>
              <a:gdLst/>
              <a:ahLst/>
              <a:cxnLst/>
              <a:rect l="l" t="t" r="r" b="b"/>
              <a:pathLst>
                <a:path h="1258570">
                  <a:moveTo>
                    <a:pt x="0" y="0"/>
                  </a:moveTo>
                  <a:lnTo>
                    <a:pt x="0" y="1258567"/>
                  </a:lnTo>
                </a:path>
              </a:pathLst>
            </a:custGeom>
            <a:ln w="12700">
              <a:solidFill>
                <a:srgbClr val="004D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0">
              <a:extLst>
                <a:ext uri="{FF2B5EF4-FFF2-40B4-BE49-F238E27FC236}">
                  <a16:creationId xmlns:a16="http://schemas.microsoft.com/office/drawing/2014/main" id="{6123654C-C251-E1DD-A12C-5B90747AFC95}"/>
                </a:ext>
              </a:extLst>
            </p:cNvPr>
            <p:cNvSpPr/>
            <p:nvPr/>
          </p:nvSpPr>
          <p:spPr>
            <a:xfrm>
              <a:off x="7791196" y="3104895"/>
              <a:ext cx="1435735" cy="466725"/>
            </a:xfrm>
            <a:custGeom>
              <a:avLst/>
              <a:gdLst/>
              <a:ahLst/>
              <a:cxnLst/>
              <a:rect l="l" t="t" r="r" b="b"/>
              <a:pathLst>
                <a:path w="1435734" h="466725">
                  <a:moveTo>
                    <a:pt x="1435125" y="0"/>
                  </a:moveTo>
                  <a:lnTo>
                    <a:pt x="0" y="0"/>
                  </a:lnTo>
                  <a:lnTo>
                    <a:pt x="0" y="466343"/>
                  </a:lnTo>
                  <a:lnTo>
                    <a:pt x="1435125" y="466343"/>
                  </a:lnTo>
                  <a:lnTo>
                    <a:pt x="1435125" y="0"/>
                  </a:lnTo>
                  <a:close/>
                </a:path>
              </a:pathLst>
            </a:custGeom>
            <a:solidFill>
              <a:srgbClr val="004D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1">
              <a:extLst>
                <a:ext uri="{FF2B5EF4-FFF2-40B4-BE49-F238E27FC236}">
                  <a16:creationId xmlns:a16="http://schemas.microsoft.com/office/drawing/2014/main" id="{97D847FA-A529-231C-5C9F-1C780111BF95}"/>
                </a:ext>
              </a:extLst>
            </p:cNvPr>
            <p:cNvSpPr/>
            <p:nvPr/>
          </p:nvSpPr>
          <p:spPr>
            <a:xfrm>
              <a:off x="7499350" y="4624069"/>
              <a:ext cx="3375274" cy="1727200"/>
            </a:xfrm>
            <a:custGeom>
              <a:avLst/>
              <a:gdLst/>
              <a:ahLst/>
              <a:cxnLst/>
              <a:rect l="l" t="t" r="r" b="b"/>
              <a:pathLst>
                <a:path w="2315845" h="2804159">
                  <a:moveTo>
                    <a:pt x="0" y="2803652"/>
                  </a:moveTo>
                  <a:lnTo>
                    <a:pt x="2315463" y="2803652"/>
                  </a:lnTo>
                  <a:lnTo>
                    <a:pt x="2315463" y="0"/>
                  </a:lnTo>
                  <a:lnTo>
                    <a:pt x="0" y="0"/>
                  </a:lnTo>
                  <a:lnTo>
                    <a:pt x="0" y="2803652"/>
                  </a:lnTo>
                  <a:close/>
                </a:path>
              </a:pathLst>
            </a:custGeom>
            <a:ln w="12700">
              <a:solidFill>
                <a:srgbClr val="004D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2">
            <a:extLst>
              <a:ext uri="{FF2B5EF4-FFF2-40B4-BE49-F238E27FC236}">
                <a16:creationId xmlns:a16="http://schemas.microsoft.com/office/drawing/2014/main" id="{944E66DB-0830-9D6C-FB66-E98F03914C2A}"/>
              </a:ext>
            </a:extLst>
          </p:cNvPr>
          <p:cNvSpPr txBox="1"/>
          <p:nvPr/>
        </p:nvSpPr>
        <p:spPr>
          <a:xfrm>
            <a:off x="8927785" y="2196717"/>
            <a:ext cx="6959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4625" marR="5080" indent="-162560">
              <a:lnSpc>
                <a:spcPct val="100000"/>
              </a:lnSpc>
              <a:spcBef>
                <a:spcPts val="100"/>
              </a:spcBef>
            </a:pPr>
            <a:r>
              <a:rPr sz="1000" b="1" spc="-20" dirty="0">
                <a:solidFill>
                  <a:srgbClr val="FEC746"/>
                </a:solidFill>
                <a:latin typeface="Arial"/>
                <a:cs typeface="Arial"/>
              </a:rPr>
              <a:t>A</a:t>
            </a:r>
            <a:r>
              <a:rPr sz="1000" b="1" spc="-95" dirty="0">
                <a:solidFill>
                  <a:srgbClr val="FEC746"/>
                </a:solidFill>
                <a:latin typeface="Arial"/>
                <a:cs typeface="Arial"/>
              </a:rPr>
              <a:t> </a:t>
            </a:r>
            <a:r>
              <a:rPr sz="1000" b="1" spc="120" dirty="0">
                <a:solidFill>
                  <a:srgbClr val="FEC746"/>
                </a:solidFill>
                <a:latin typeface="Arial"/>
                <a:cs typeface="Arial"/>
              </a:rPr>
              <a:t>UGUST </a:t>
            </a:r>
            <a:r>
              <a:rPr sz="1000" b="1" spc="155" dirty="0">
                <a:solidFill>
                  <a:srgbClr val="FEC746"/>
                </a:solidFill>
                <a:latin typeface="Arial"/>
                <a:cs typeface="Arial"/>
              </a:rPr>
              <a:t>2025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3">
            <a:extLst>
              <a:ext uri="{FF2B5EF4-FFF2-40B4-BE49-F238E27FC236}">
                <a16:creationId xmlns:a16="http://schemas.microsoft.com/office/drawing/2014/main" id="{6795F8D3-12B3-42E2-BA5B-6300E1199E2A}"/>
              </a:ext>
            </a:extLst>
          </p:cNvPr>
          <p:cNvSpPr txBox="1"/>
          <p:nvPr/>
        </p:nvSpPr>
        <p:spPr>
          <a:xfrm>
            <a:off x="8496299" y="3723739"/>
            <a:ext cx="3238500" cy="15333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19100">
              <a:lnSpc>
                <a:spcPct val="111100"/>
              </a:lnSpc>
              <a:spcBef>
                <a:spcPts val="100"/>
              </a:spcBef>
            </a:pPr>
            <a:r>
              <a:rPr sz="900" b="1" spc="-40" dirty="0">
                <a:solidFill>
                  <a:srgbClr val="004D43"/>
                </a:solidFill>
                <a:latin typeface="Arial"/>
                <a:cs typeface="Arial"/>
              </a:rPr>
              <a:t>Presentation</a:t>
            </a:r>
            <a:r>
              <a:rPr sz="900" b="1" spc="-5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004D43"/>
                </a:solidFill>
                <a:latin typeface="Arial"/>
                <a:cs typeface="Arial"/>
              </a:rPr>
              <a:t>at</a:t>
            </a:r>
            <a:r>
              <a:rPr sz="900" b="1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40" dirty="0">
                <a:solidFill>
                  <a:srgbClr val="004D43"/>
                </a:solidFill>
                <a:latin typeface="Arial"/>
                <a:cs typeface="Arial"/>
              </a:rPr>
              <a:t>NACRO</a:t>
            </a:r>
            <a:r>
              <a:rPr sz="900" b="1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35" dirty="0">
                <a:solidFill>
                  <a:srgbClr val="004D43"/>
                </a:solidFill>
                <a:latin typeface="Arial"/>
                <a:cs typeface="Arial"/>
              </a:rPr>
              <a:t>made </a:t>
            </a:r>
            <a:r>
              <a:rPr sz="900" b="1" spc="-55" dirty="0">
                <a:solidFill>
                  <a:srgbClr val="004D43"/>
                </a:solidFill>
                <a:latin typeface="Arial"/>
                <a:cs typeface="Arial"/>
              </a:rPr>
              <a:t>NPS</a:t>
            </a:r>
            <a:r>
              <a:rPr sz="900" b="1" spc="-15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45" dirty="0">
                <a:solidFill>
                  <a:srgbClr val="004D43"/>
                </a:solidFill>
                <a:latin typeface="Arial"/>
                <a:cs typeface="Arial"/>
              </a:rPr>
              <a:t>above</a:t>
            </a:r>
            <a:r>
              <a:rPr sz="900" b="1" spc="-10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004D43"/>
                </a:solidFill>
                <a:latin typeface="Arial"/>
                <a:cs typeface="Arial"/>
              </a:rPr>
              <a:t>80</a:t>
            </a:r>
            <a:endParaRPr sz="900" dirty="0">
              <a:latin typeface="Arial"/>
              <a:cs typeface="Arial"/>
            </a:endParaRPr>
          </a:p>
          <a:p>
            <a:pPr marL="12700" marR="163195">
              <a:lnSpc>
                <a:spcPct val="111100"/>
              </a:lnSpc>
            </a:pPr>
            <a:r>
              <a:rPr sz="900" b="1" dirty="0">
                <a:solidFill>
                  <a:srgbClr val="004D43"/>
                </a:solidFill>
                <a:latin typeface="Arial"/>
                <a:cs typeface="Arial"/>
              </a:rPr>
              <a:t>2</a:t>
            </a:r>
            <a:r>
              <a:rPr sz="900" b="1" spc="10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65" dirty="0">
                <a:solidFill>
                  <a:srgbClr val="004D43"/>
                </a:solidFill>
                <a:latin typeface="Arial"/>
                <a:cs typeface="Arial"/>
              </a:rPr>
              <a:t>cross-</a:t>
            </a:r>
            <a:r>
              <a:rPr sz="900" b="1" spc="-75" dirty="0">
                <a:solidFill>
                  <a:srgbClr val="004D43"/>
                </a:solidFill>
                <a:latin typeface="Arial"/>
                <a:cs typeface="Arial"/>
              </a:rPr>
              <a:t>campus</a:t>
            </a:r>
            <a:r>
              <a:rPr sz="900" b="1" spc="15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50" dirty="0">
                <a:solidFill>
                  <a:srgbClr val="004D43"/>
                </a:solidFill>
                <a:latin typeface="Arial"/>
                <a:cs typeface="Arial"/>
              </a:rPr>
              <a:t>coalitions</a:t>
            </a:r>
            <a:r>
              <a:rPr sz="900" b="1" spc="10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40" dirty="0">
                <a:solidFill>
                  <a:srgbClr val="004D43"/>
                </a:solidFill>
                <a:latin typeface="Arial"/>
                <a:cs typeface="Arial"/>
              </a:rPr>
              <a:t>built</a:t>
            </a:r>
            <a:r>
              <a:rPr sz="900" b="1" spc="15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004D43"/>
                </a:solidFill>
                <a:latin typeface="Arial"/>
                <a:cs typeface="Arial"/>
              </a:rPr>
              <a:t>and </a:t>
            </a:r>
            <a:r>
              <a:rPr sz="900" b="1" spc="-35" dirty="0">
                <a:solidFill>
                  <a:srgbClr val="004D43"/>
                </a:solidFill>
                <a:latin typeface="Arial"/>
                <a:cs typeface="Arial"/>
              </a:rPr>
              <a:t>federal</a:t>
            </a:r>
            <a:r>
              <a:rPr sz="900" b="1" spc="-10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50" dirty="0">
                <a:solidFill>
                  <a:srgbClr val="004D43"/>
                </a:solidFill>
                <a:latin typeface="Arial"/>
                <a:cs typeface="Arial"/>
              </a:rPr>
              <a:t>awards</a:t>
            </a:r>
            <a:r>
              <a:rPr sz="900" b="1" spc="-5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004D43"/>
                </a:solidFill>
                <a:latin typeface="Arial"/>
                <a:cs typeface="Arial"/>
              </a:rPr>
              <a:t>solicited</a:t>
            </a:r>
            <a:endParaRPr sz="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b="1" dirty="0">
                <a:solidFill>
                  <a:srgbClr val="004D43"/>
                </a:solidFill>
                <a:latin typeface="Arial"/>
                <a:cs typeface="Arial"/>
              </a:rPr>
              <a:t>200</a:t>
            </a:r>
            <a:r>
              <a:rPr sz="900" b="1" spc="5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70" dirty="0">
                <a:solidFill>
                  <a:srgbClr val="004D43"/>
                </a:solidFill>
                <a:latin typeface="Arial"/>
                <a:cs typeface="Arial"/>
              </a:rPr>
              <a:t>businesses</a:t>
            </a:r>
            <a:r>
              <a:rPr sz="900" b="1" spc="10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004D43"/>
                </a:solidFill>
                <a:latin typeface="Arial"/>
                <a:cs typeface="Arial"/>
              </a:rPr>
              <a:t>engaged</a:t>
            </a:r>
            <a:endParaRPr sz="900" dirty="0">
              <a:latin typeface="Arial"/>
              <a:cs typeface="Arial"/>
            </a:endParaRPr>
          </a:p>
          <a:p>
            <a:pPr marL="12700" marR="119380">
              <a:lnSpc>
                <a:spcPct val="111100"/>
              </a:lnSpc>
            </a:pPr>
            <a:r>
              <a:rPr sz="900" b="1" dirty="0">
                <a:solidFill>
                  <a:srgbClr val="004D43"/>
                </a:solidFill>
                <a:latin typeface="Arial"/>
                <a:cs typeface="Arial"/>
              </a:rPr>
              <a:t>96</a:t>
            </a:r>
            <a:r>
              <a:rPr sz="900" b="1" spc="5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50" dirty="0">
                <a:solidFill>
                  <a:srgbClr val="004D43"/>
                </a:solidFill>
                <a:latin typeface="Arial"/>
                <a:cs typeface="Arial"/>
              </a:rPr>
              <a:t>meetings</a:t>
            </a:r>
            <a:r>
              <a:rPr sz="900" b="1" spc="-15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004D43"/>
                </a:solidFill>
                <a:latin typeface="Arial"/>
                <a:cs typeface="Arial"/>
              </a:rPr>
              <a:t>with</a:t>
            </a:r>
            <a:r>
              <a:rPr sz="900" b="1" spc="5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35" dirty="0">
                <a:solidFill>
                  <a:srgbClr val="004D43"/>
                </a:solidFill>
                <a:latin typeface="Arial"/>
                <a:cs typeface="Arial"/>
              </a:rPr>
              <a:t>faculty</a:t>
            </a:r>
            <a:r>
              <a:rPr sz="900" b="1" spc="-10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35" dirty="0">
                <a:solidFill>
                  <a:srgbClr val="004D43"/>
                </a:solidFill>
                <a:latin typeface="Arial"/>
                <a:cs typeface="Arial"/>
              </a:rPr>
              <a:t>completed </a:t>
            </a:r>
            <a:r>
              <a:rPr sz="900" b="1" dirty="0">
                <a:solidFill>
                  <a:srgbClr val="004D43"/>
                </a:solidFill>
                <a:latin typeface="Arial"/>
                <a:cs typeface="Arial"/>
              </a:rPr>
              <a:t>240</a:t>
            </a:r>
            <a:r>
              <a:rPr sz="900" b="1" spc="35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50" dirty="0">
                <a:solidFill>
                  <a:srgbClr val="004D43"/>
                </a:solidFill>
                <a:latin typeface="Arial"/>
                <a:cs typeface="Arial"/>
              </a:rPr>
              <a:t>solicitations</a:t>
            </a:r>
            <a:r>
              <a:rPr sz="900" b="1" spc="40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004D43"/>
                </a:solidFill>
                <a:latin typeface="Arial"/>
                <a:cs typeface="Arial"/>
              </a:rPr>
              <a:t>made</a:t>
            </a:r>
            <a:endParaRPr sz="900" dirty="0">
              <a:latin typeface="Arial"/>
              <a:cs typeface="Arial"/>
            </a:endParaRPr>
          </a:p>
          <a:p>
            <a:pPr marL="12700" marR="241935">
              <a:lnSpc>
                <a:spcPct val="111100"/>
              </a:lnSpc>
            </a:pPr>
            <a:r>
              <a:rPr sz="900" b="1" dirty="0">
                <a:solidFill>
                  <a:srgbClr val="004D43"/>
                </a:solidFill>
                <a:latin typeface="Arial"/>
                <a:cs typeface="Arial"/>
              </a:rPr>
              <a:t>$7.5</a:t>
            </a:r>
            <a:r>
              <a:rPr sz="900" b="1" spc="-20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40" dirty="0">
                <a:solidFill>
                  <a:srgbClr val="004D43"/>
                </a:solidFill>
                <a:latin typeface="Arial"/>
                <a:cs typeface="Arial"/>
              </a:rPr>
              <a:t>million</a:t>
            </a:r>
            <a:r>
              <a:rPr sz="900" b="1" spc="-20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40" dirty="0">
                <a:solidFill>
                  <a:srgbClr val="004D43"/>
                </a:solidFill>
                <a:latin typeface="Arial"/>
                <a:cs typeface="Arial"/>
              </a:rPr>
              <a:t>in</a:t>
            </a:r>
            <a:r>
              <a:rPr sz="900" b="1" spc="-15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40" dirty="0">
                <a:solidFill>
                  <a:srgbClr val="004D43"/>
                </a:solidFill>
                <a:latin typeface="Arial"/>
                <a:cs typeface="Arial"/>
              </a:rPr>
              <a:t>revenue</a:t>
            </a:r>
            <a:r>
              <a:rPr sz="900" b="1" spc="-20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35" dirty="0">
                <a:solidFill>
                  <a:srgbClr val="004D43"/>
                </a:solidFill>
                <a:latin typeface="Arial"/>
                <a:cs typeface="Arial"/>
              </a:rPr>
              <a:t>generated Quick</a:t>
            </a:r>
            <a:r>
              <a:rPr sz="900" b="1" spc="-15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60" dirty="0">
                <a:solidFill>
                  <a:srgbClr val="004D43"/>
                </a:solidFill>
                <a:latin typeface="Arial"/>
                <a:cs typeface="Arial"/>
              </a:rPr>
              <a:t>pace</a:t>
            </a:r>
            <a:r>
              <a:rPr sz="900" b="1" spc="-15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004D43"/>
                </a:solidFill>
                <a:latin typeface="Arial"/>
                <a:cs typeface="Arial"/>
              </a:rPr>
              <a:t>of</a:t>
            </a:r>
            <a:r>
              <a:rPr sz="900" b="1" spc="-30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004D43"/>
                </a:solidFill>
                <a:latin typeface="Arial"/>
                <a:cs typeface="Arial"/>
              </a:rPr>
              <a:t>response</a:t>
            </a:r>
            <a:endParaRPr sz="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00" b="1" dirty="0">
                <a:solidFill>
                  <a:srgbClr val="004D43"/>
                </a:solidFill>
                <a:latin typeface="Arial"/>
                <a:cs typeface="Arial"/>
              </a:rPr>
              <a:t>(24</a:t>
            </a:r>
            <a:r>
              <a:rPr sz="900" b="1" spc="-15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60" dirty="0">
                <a:solidFill>
                  <a:srgbClr val="004D43"/>
                </a:solidFill>
                <a:latin typeface="Arial"/>
                <a:cs typeface="Arial"/>
              </a:rPr>
              <a:t>hours</a:t>
            </a:r>
            <a:r>
              <a:rPr sz="900" b="1" spc="-15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30" dirty="0">
                <a:solidFill>
                  <a:srgbClr val="004D43"/>
                </a:solidFill>
                <a:latin typeface="Arial"/>
                <a:cs typeface="Arial"/>
              </a:rPr>
              <a:t>from</a:t>
            </a:r>
            <a:r>
              <a:rPr sz="900" b="1" spc="-15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35" dirty="0">
                <a:solidFill>
                  <a:srgbClr val="004D43"/>
                </a:solidFill>
                <a:latin typeface="Arial"/>
                <a:cs typeface="Arial"/>
              </a:rPr>
              <a:t>external</a:t>
            </a:r>
            <a:r>
              <a:rPr sz="900" b="1" spc="-15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45" dirty="0">
                <a:solidFill>
                  <a:srgbClr val="004D43"/>
                </a:solidFill>
                <a:latin typeface="Arial"/>
                <a:cs typeface="Arial"/>
              </a:rPr>
              <a:t>inquiry)</a:t>
            </a:r>
            <a:r>
              <a:rPr sz="900" b="1" spc="-15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004D43"/>
                </a:solidFill>
                <a:latin typeface="Arial"/>
                <a:cs typeface="Arial"/>
              </a:rPr>
              <a:t>met</a:t>
            </a:r>
            <a:endParaRPr sz="900" dirty="0">
              <a:latin typeface="Arial"/>
              <a:cs typeface="Arial"/>
            </a:endParaRPr>
          </a:p>
          <a:p>
            <a:pPr marL="12700" marR="5080">
              <a:lnSpc>
                <a:spcPct val="111100"/>
              </a:lnSpc>
            </a:pPr>
            <a:r>
              <a:rPr sz="900" b="1" dirty="0">
                <a:solidFill>
                  <a:srgbClr val="004D43"/>
                </a:solidFill>
                <a:latin typeface="Arial"/>
                <a:cs typeface="Arial"/>
              </a:rPr>
              <a:t>4</a:t>
            </a:r>
            <a:r>
              <a:rPr sz="900" b="1" spc="-15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50" dirty="0">
                <a:solidFill>
                  <a:srgbClr val="004D43"/>
                </a:solidFill>
                <a:latin typeface="Arial"/>
                <a:cs typeface="Arial"/>
              </a:rPr>
              <a:t>stories</a:t>
            </a:r>
            <a:r>
              <a:rPr sz="900" b="1" spc="-10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004D43"/>
                </a:solidFill>
                <a:latin typeface="Arial"/>
                <a:cs typeface="Arial"/>
              </a:rPr>
              <a:t>of</a:t>
            </a:r>
            <a:r>
              <a:rPr sz="900" b="1" spc="-25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85" dirty="0">
                <a:solidFill>
                  <a:srgbClr val="004D43"/>
                </a:solidFill>
                <a:latin typeface="Arial"/>
                <a:cs typeface="Arial"/>
              </a:rPr>
              <a:t>success</a:t>
            </a:r>
            <a:r>
              <a:rPr sz="900" b="1" spc="-10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45" dirty="0">
                <a:solidFill>
                  <a:srgbClr val="004D43"/>
                </a:solidFill>
                <a:latin typeface="Arial"/>
                <a:cs typeface="Arial"/>
              </a:rPr>
              <a:t>in</a:t>
            </a:r>
            <a:r>
              <a:rPr sz="900" b="1" spc="-40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70" dirty="0">
                <a:solidFill>
                  <a:srgbClr val="004D43"/>
                </a:solidFill>
                <a:latin typeface="Arial"/>
                <a:cs typeface="Arial"/>
              </a:rPr>
              <a:t>Today</a:t>
            </a:r>
            <a:r>
              <a:rPr sz="900" b="1" spc="-30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130" dirty="0">
                <a:solidFill>
                  <a:srgbClr val="004D43"/>
                </a:solidFill>
                <a:latin typeface="Arial"/>
                <a:cs typeface="Arial"/>
              </a:rPr>
              <a:t>@</a:t>
            </a:r>
            <a:r>
              <a:rPr sz="900" b="1" spc="-10" dirty="0">
                <a:solidFill>
                  <a:srgbClr val="004D43"/>
                </a:solidFill>
                <a:latin typeface="Arial"/>
                <a:cs typeface="Arial"/>
              </a:rPr>
              <a:t> Wayne </a:t>
            </a:r>
            <a:r>
              <a:rPr sz="900" b="1" dirty="0">
                <a:solidFill>
                  <a:srgbClr val="004D43"/>
                </a:solidFill>
                <a:latin typeface="Arial"/>
                <a:cs typeface="Arial"/>
              </a:rPr>
              <a:t>4</a:t>
            </a:r>
            <a:r>
              <a:rPr sz="900" b="1" spc="-35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60" dirty="0">
                <a:solidFill>
                  <a:srgbClr val="004D43"/>
                </a:solidFill>
                <a:latin typeface="Arial"/>
                <a:cs typeface="Arial"/>
              </a:rPr>
              <a:t>visits</a:t>
            </a:r>
            <a:r>
              <a:rPr sz="900" b="1" spc="-10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4D43"/>
                </a:solidFill>
                <a:latin typeface="Arial"/>
                <a:cs typeface="Arial"/>
              </a:rPr>
              <a:t>to</a:t>
            </a:r>
            <a:r>
              <a:rPr sz="900" b="1" spc="-10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70" dirty="0">
                <a:solidFill>
                  <a:srgbClr val="004D43"/>
                </a:solidFill>
                <a:latin typeface="Arial"/>
                <a:cs typeface="Arial"/>
              </a:rPr>
              <a:t>campus</a:t>
            </a:r>
            <a:r>
              <a:rPr sz="900" b="1" spc="-10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45" dirty="0">
                <a:solidFill>
                  <a:srgbClr val="004D43"/>
                </a:solidFill>
                <a:latin typeface="Arial"/>
                <a:cs typeface="Arial"/>
              </a:rPr>
              <a:t>by</a:t>
            </a:r>
            <a:r>
              <a:rPr sz="900" b="1" spc="-35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004D43"/>
                </a:solidFill>
                <a:latin typeface="Arial"/>
                <a:cs typeface="Arial"/>
              </a:rPr>
              <a:t>corporate leadership</a:t>
            </a:r>
            <a:endParaRPr sz="900" dirty="0">
              <a:latin typeface="Arial"/>
              <a:cs typeface="Arial"/>
            </a:endParaRPr>
          </a:p>
          <a:p>
            <a:pPr marL="12700" marR="318135">
              <a:lnSpc>
                <a:spcPct val="111100"/>
              </a:lnSpc>
            </a:pPr>
            <a:r>
              <a:rPr sz="900" b="1" spc="-20" dirty="0">
                <a:solidFill>
                  <a:srgbClr val="004D43"/>
                </a:solidFill>
                <a:latin typeface="Arial"/>
                <a:cs typeface="Arial"/>
              </a:rPr>
              <a:t>One</a:t>
            </a:r>
            <a:r>
              <a:rPr sz="900" b="1" spc="-15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60" dirty="0">
                <a:solidFill>
                  <a:srgbClr val="004D43"/>
                </a:solidFill>
                <a:latin typeface="Arial"/>
                <a:cs typeface="Arial"/>
              </a:rPr>
              <a:t>sponsored</a:t>
            </a:r>
            <a:r>
              <a:rPr sz="900" b="1" spc="-10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55" dirty="0">
                <a:solidFill>
                  <a:srgbClr val="004D43"/>
                </a:solidFill>
                <a:latin typeface="Arial"/>
                <a:cs typeface="Arial"/>
              </a:rPr>
              <a:t>research</a:t>
            </a:r>
            <a:r>
              <a:rPr sz="900" b="1" spc="-10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30" dirty="0">
                <a:solidFill>
                  <a:srgbClr val="004D43"/>
                </a:solidFill>
                <a:latin typeface="Arial"/>
                <a:cs typeface="Arial"/>
              </a:rPr>
              <a:t>project </a:t>
            </a:r>
            <a:r>
              <a:rPr sz="900" b="1" spc="-10" dirty="0">
                <a:solidFill>
                  <a:srgbClr val="004D43"/>
                </a:solidFill>
                <a:latin typeface="Arial"/>
                <a:cs typeface="Arial"/>
              </a:rPr>
              <a:t>secured</a:t>
            </a:r>
            <a:endParaRPr sz="900" dirty="0">
              <a:latin typeface="Arial"/>
              <a:cs typeface="Arial"/>
            </a:endParaRPr>
          </a:p>
          <a:p>
            <a:pPr marL="12700" marR="267335">
              <a:lnSpc>
                <a:spcPct val="111100"/>
              </a:lnSpc>
            </a:pPr>
            <a:r>
              <a:rPr sz="900" b="1" dirty="0">
                <a:solidFill>
                  <a:srgbClr val="004D43"/>
                </a:solidFill>
                <a:latin typeface="Arial"/>
                <a:cs typeface="Arial"/>
              </a:rPr>
              <a:t>3</a:t>
            </a:r>
            <a:r>
              <a:rPr sz="900" b="1" spc="-20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45" dirty="0">
                <a:solidFill>
                  <a:srgbClr val="004D43"/>
                </a:solidFill>
                <a:latin typeface="Arial"/>
                <a:cs typeface="Arial"/>
              </a:rPr>
              <a:t>meaningful</a:t>
            </a:r>
            <a:r>
              <a:rPr sz="900" b="1" spc="-20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160" dirty="0">
                <a:solidFill>
                  <a:srgbClr val="004D43"/>
                </a:solidFill>
                <a:latin typeface="Arial"/>
                <a:cs typeface="Arial"/>
              </a:rPr>
              <a:t>/</a:t>
            </a:r>
            <a:r>
              <a:rPr sz="900" b="1" spc="-20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30" dirty="0">
                <a:solidFill>
                  <a:srgbClr val="004D43"/>
                </a:solidFill>
                <a:latin typeface="Arial"/>
                <a:cs typeface="Arial"/>
              </a:rPr>
              <a:t>funded</a:t>
            </a:r>
            <a:r>
              <a:rPr sz="900" b="1" spc="-20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40" dirty="0">
                <a:solidFill>
                  <a:srgbClr val="004D43"/>
                </a:solidFill>
                <a:latin typeface="Arial"/>
                <a:cs typeface="Arial"/>
              </a:rPr>
              <a:t>internship </a:t>
            </a:r>
            <a:r>
              <a:rPr sz="900" b="1" spc="-60" dirty="0">
                <a:solidFill>
                  <a:srgbClr val="004D43"/>
                </a:solidFill>
                <a:latin typeface="Arial"/>
                <a:cs typeface="Arial"/>
              </a:rPr>
              <a:t>programs</a:t>
            </a:r>
            <a:r>
              <a:rPr sz="900" b="1" spc="-15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004D43"/>
                </a:solidFill>
                <a:latin typeface="Arial"/>
                <a:cs typeface="Arial"/>
              </a:rPr>
              <a:t>supported</a:t>
            </a:r>
            <a:endParaRPr sz="900" dirty="0">
              <a:latin typeface="Arial"/>
              <a:cs typeface="Arial"/>
            </a:endParaRPr>
          </a:p>
        </p:txBody>
      </p:sp>
      <p:grpSp>
        <p:nvGrpSpPr>
          <p:cNvPr id="27" name="object 24">
            <a:extLst>
              <a:ext uri="{FF2B5EF4-FFF2-40B4-BE49-F238E27FC236}">
                <a16:creationId xmlns:a16="http://schemas.microsoft.com/office/drawing/2014/main" id="{253EE514-9339-ED4B-91DF-7BE5B0EC3AE6}"/>
              </a:ext>
            </a:extLst>
          </p:cNvPr>
          <p:cNvGrpSpPr/>
          <p:nvPr/>
        </p:nvGrpSpPr>
        <p:grpSpPr>
          <a:xfrm>
            <a:off x="6221729" y="539750"/>
            <a:ext cx="2013585" cy="3075685"/>
            <a:chOff x="5459729" y="1518666"/>
            <a:chExt cx="2013585" cy="3075685"/>
          </a:xfrm>
        </p:grpSpPr>
        <p:sp>
          <p:nvSpPr>
            <p:cNvPr id="29" name="object 26">
              <a:extLst>
                <a:ext uri="{FF2B5EF4-FFF2-40B4-BE49-F238E27FC236}">
                  <a16:creationId xmlns:a16="http://schemas.microsoft.com/office/drawing/2014/main" id="{9FA42DF2-6448-481C-6B1C-7F09AB5DF26E}"/>
                </a:ext>
              </a:extLst>
            </p:cNvPr>
            <p:cNvSpPr/>
            <p:nvPr/>
          </p:nvSpPr>
          <p:spPr>
            <a:xfrm>
              <a:off x="6466584" y="3590798"/>
              <a:ext cx="0" cy="527685"/>
            </a:xfrm>
            <a:custGeom>
              <a:avLst/>
              <a:gdLst/>
              <a:ahLst/>
              <a:cxnLst/>
              <a:rect l="l" t="t" r="r" b="b"/>
              <a:pathLst>
                <a:path h="527685">
                  <a:moveTo>
                    <a:pt x="0" y="0"/>
                  </a:moveTo>
                  <a:lnTo>
                    <a:pt x="0" y="527557"/>
                  </a:lnTo>
                </a:path>
              </a:pathLst>
            </a:custGeom>
            <a:ln w="12700">
              <a:solidFill>
                <a:srgbClr val="004D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7">
              <a:extLst>
                <a:ext uri="{FF2B5EF4-FFF2-40B4-BE49-F238E27FC236}">
                  <a16:creationId xmlns:a16="http://schemas.microsoft.com/office/drawing/2014/main" id="{C7DB9A45-C12A-14F9-35F5-A08723AB8B85}"/>
                </a:ext>
              </a:extLst>
            </p:cNvPr>
            <p:cNvSpPr/>
            <p:nvPr/>
          </p:nvSpPr>
          <p:spPr>
            <a:xfrm>
              <a:off x="5731763" y="4109211"/>
              <a:ext cx="1435735" cy="485140"/>
            </a:xfrm>
            <a:custGeom>
              <a:avLst/>
              <a:gdLst/>
              <a:ahLst/>
              <a:cxnLst/>
              <a:rect l="l" t="t" r="r" b="b"/>
              <a:pathLst>
                <a:path w="1435734" h="485139">
                  <a:moveTo>
                    <a:pt x="1435125" y="0"/>
                  </a:moveTo>
                  <a:lnTo>
                    <a:pt x="0" y="0"/>
                  </a:lnTo>
                  <a:lnTo>
                    <a:pt x="0" y="484631"/>
                  </a:lnTo>
                  <a:lnTo>
                    <a:pt x="1435125" y="484631"/>
                  </a:lnTo>
                  <a:lnTo>
                    <a:pt x="1435125" y="0"/>
                  </a:lnTo>
                  <a:close/>
                </a:path>
              </a:pathLst>
            </a:custGeom>
            <a:solidFill>
              <a:srgbClr val="004D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8">
              <a:extLst>
                <a:ext uri="{FF2B5EF4-FFF2-40B4-BE49-F238E27FC236}">
                  <a16:creationId xmlns:a16="http://schemas.microsoft.com/office/drawing/2014/main" id="{A2FC271F-2D8E-F1AE-FFF5-8855437F6F83}"/>
                </a:ext>
              </a:extLst>
            </p:cNvPr>
            <p:cNvSpPr/>
            <p:nvPr/>
          </p:nvSpPr>
          <p:spPr>
            <a:xfrm>
              <a:off x="5459729" y="1518666"/>
              <a:ext cx="2013585" cy="2072639"/>
            </a:xfrm>
            <a:custGeom>
              <a:avLst/>
              <a:gdLst/>
              <a:ahLst/>
              <a:cxnLst/>
              <a:rect l="l" t="t" r="r" b="b"/>
              <a:pathLst>
                <a:path w="2013584" h="2072639">
                  <a:moveTo>
                    <a:pt x="0" y="2072131"/>
                  </a:moveTo>
                  <a:lnTo>
                    <a:pt x="2013203" y="2072131"/>
                  </a:lnTo>
                  <a:lnTo>
                    <a:pt x="2013203" y="0"/>
                  </a:lnTo>
                  <a:lnTo>
                    <a:pt x="0" y="0"/>
                  </a:lnTo>
                  <a:lnTo>
                    <a:pt x="0" y="2072131"/>
                  </a:lnTo>
                  <a:close/>
                </a:path>
              </a:pathLst>
            </a:custGeom>
            <a:ln w="12700">
              <a:solidFill>
                <a:srgbClr val="004D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29">
            <a:extLst>
              <a:ext uri="{FF2B5EF4-FFF2-40B4-BE49-F238E27FC236}">
                <a16:creationId xmlns:a16="http://schemas.microsoft.com/office/drawing/2014/main" id="{B01B30C5-B219-C361-692F-F483E3AEB1A6}"/>
              </a:ext>
            </a:extLst>
          </p:cNvPr>
          <p:cNvSpPr txBox="1"/>
          <p:nvPr/>
        </p:nvSpPr>
        <p:spPr>
          <a:xfrm>
            <a:off x="6959443" y="3204589"/>
            <a:ext cx="5137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820" marR="5080" indent="-71755">
              <a:lnSpc>
                <a:spcPct val="100000"/>
              </a:lnSpc>
              <a:spcBef>
                <a:spcPts val="100"/>
              </a:spcBef>
            </a:pPr>
            <a:r>
              <a:rPr sz="1000" b="1" spc="110" dirty="0">
                <a:solidFill>
                  <a:srgbClr val="FEC746"/>
                </a:solidFill>
                <a:latin typeface="Arial"/>
                <a:cs typeface="Arial"/>
              </a:rPr>
              <a:t>APRIL </a:t>
            </a:r>
            <a:r>
              <a:rPr sz="1000" b="1" spc="155" dirty="0">
                <a:solidFill>
                  <a:srgbClr val="FEC746"/>
                </a:solidFill>
                <a:latin typeface="Arial"/>
                <a:cs typeface="Arial"/>
              </a:rPr>
              <a:t>2025 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0">
            <a:extLst>
              <a:ext uri="{FF2B5EF4-FFF2-40B4-BE49-F238E27FC236}">
                <a16:creationId xmlns:a16="http://schemas.microsoft.com/office/drawing/2014/main" id="{7F50931E-7ED7-8523-F1E3-64B91519F93B}"/>
              </a:ext>
            </a:extLst>
          </p:cNvPr>
          <p:cNvSpPr txBox="1"/>
          <p:nvPr/>
        </p:nvSpPr>
        <p:spPr>
          <a:xfrm>
            <a:off x="6418579" y="618337"/>
            <a:ext cx="176212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5720">
              <a:lnSpc>
                <a:spcPct val="111100"/>
              </a:lnSpc>
              <a:spcBef>
                <a:spcPts val="100"/>
              </a:spcBef>
            </a:pPr>
            <a:r>
              <a:rPr sz="900" b="1" spc="-40" dirty="0">
                <a:solidFill>
                  <a:srgbClr val="004D43"/>
                </a:solidFill>
                <a:latin typeface="Arial"/>
                <a:cs typeface="Arial"/>
              </a:rPr>
              <a:t>Solicitation</a:t>
            </a:r>
            <a:r>
              <a:rPr sz="900" b="1" spc="-5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004D43"/>
                </a:solidFill>
                <a:latin typeface="Arial"/>
                <a:cs typeface="Arial"/>
              </a:rPr>
              <a:t>of</a:t>
            </a:r>
            <a:r>
              <a:rPr sz="900" b="1" spc="-25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50" dirty="0">
                <a:solidFill>
                  <a:srgbClr val="004D43"/>
                </a:solidFill>
                <a:latin typeface="Arial"/>
                <a:cs typeface="Arial"/>
              </a:rPr>
              <a:t>more</a:t>
            </a:r>
            <a:r>
              <a:rPr sz="900" b="1" spc="-5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30" dirty="0">
                <a:solidFill>
                  <a:srgbClr val="004D43"/>
                </a:solidFill>
                <a:latin typeface="Arial"/>
                <a:cs typeface="Arial"/>
              </a:rPr>
              <a:t>than</a:t>
            </a:r>
            <a:r>
              <a:rPr sz="900" b="1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004D43"/>
                </a:solidFill>
                <a:latin typeface="Arial"/>
                <a:cs typeface="Arial"/>
              </a:rPr>
              <a:t>$50,000 </a:t>
            </a:r>
            <a:r>
              <a:rPr sz="900" b="1" spc="-55" dirty="0">
                <a:solidFill>
                  <a:srgbClr val="004D43"/>
                </a:solidFill>
                <a:latin typeface="Arial"/>
                <a:cs typeface="Arial"/>
              </a:rPr>
              <a:t>made</a:t>
            </a:r>
            <a:r>
              <a:rPr sz="900" b="1" spc="-15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90" dirty="0">
                <a:solidFill>
                  <a:srgbClr val="004D43"/>
                </a:solidFill>
                <a:latin typeface="Arial"/>
                <a:cs typeface="Arial"/>
              </a:rPr>
              <a:t>as</a:t>
            </a:r>
            <a:r>
              <a:rPr sz="900" b="1" spc="-10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55" dirty="0">
                <a:solidFill>
                  <a:srgbClr val="004D43"/>
                </a:solidFill>
                <a:latin typeface="Arial"/>
                <a:cs typeface="Arial"/>
              </a:rPr>
              <a:t>a</a:t>
            </a:r>
            <a:r>
              <a:rPr sz="900" b="1" spc="-15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45" dirty="0">
                <a:solidFill>
                  <a:srgbClr val="004D43"/>
                </a:solidFill>
                <a:latin typeface="Arial"/>
                <a:cs typeface="Arial"/>
              </a:rPr>
              <a:t>result</a:t>
            </a:r>
            <a:r>
              <a:rPr sz="900" b="1" spc="-10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004D43"/>
                </a:solidFill>
                <a:latin typeface="Arial"/>
                <a:cs typeface="Arial"/>
              </a:rPr>
              <a:t>of</a:t>
            </a:r>
            <a:r>
              <a:rPr sz="900" b="1" spc="-30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004D43"/>
                </a:solidFill>
                <a:latin typeface="Arial"/>
                <a:cs typeface="Arial"/>
              </a:rPr>
              <a:t>faculty partnerships</a:t>
            </a:r>
            <a:endParaRPr sz="900" dirty="0">
              <a:latin typeface="Arial"/>
              <a:cs typeface="Arial"/>
            </a:endParaRPr>
          </a:p>
          <a:p>
            <a:pPr marL="12700" marR="224790">
              <a:lnSpc>
                <a:spcPct val="111100"/>
              </a:lnSpc>
            </a:pPr>
            <a:r>
              <a:rPr sz="900" b="1" spc="-55" dirty="0">
                <a:solidFill>
                  <a:srgbClr val="004D43"/>
                </a:solidFill>
                <a:latin typeface="Arial"/>
                <a:cs typeface="Arial"/>
              </a:rPr>
              <a:t>Plan</a:t>
            </a:r>
            <a:r>
              <a:rPr sz="900" b="1" spc="-25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004D43"/>
                </a:solidFill>
                <a:latin typeface="Arial"/>
                <a:cs typeface="Arial"/>
              </a:rPr>
              <a:t>for</a:t>
            </a:r>
            <a:r>
              <a:rPr sz="900" b="1" spc="-35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30" dirty="0">
                <a:solidFill>
                  <a:srgbClr val="004D43"/>
                </a:solidFill>
                <a:latin typeface="Arial"/>
                <a:cs typeface="Arial"/>
              </a:rPr>
              <a:t>how</a:t>
            </a:r>
            <a:r>
              <a:rPr sz="900" b="1" spc="-35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4D43"/>
                </a:solidFill>
                <a:latin typeface="Arial"/>
                <a:cs typeface="Arial"/>
              </a:rPr>
              <a:t>to</a:t>
            </a:r>
            <a:r>
              <a:rPr sz="900" b="1" spc="-20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35" dirty="0">
                <a:solidFill>
                  <a:srgbClr val="004D43"/>
                </a:solidFill>
                <a:latin typeface="Arial"/>
                <a:cs typeface="Arial"/>
              </a:rPr>
              <a:t>operationalize </a:t>
            </a:r>
            <a:r>
              <a:rPr sz="900" b="1" spc="-55" dirty="0">
                <a:solidFill>
                  <a:srgbClr val="004D43"/>
                </a:solidFill>
                <a:latin typeface="Arial"/>
                <a:cs typeface="Arial"/>
              </a:rPr>
              <a:t>learnings</a:t>
            </a:r>
            <a:r>
              <a:rPr sz="900" b="1" spc="-20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30" dirty="0">
                <a:solidFill>
                  <a:srgbClr val="004D43"/>
                </a:solidFill>
                <a:latin typeface="Arial"/>
                <a:cs typeface="Arial"/>
              </a:rPr>
              <a:t>from</a:t>
            </a:r>
            <a:r>
              <a:rPr sz="900" b="1" spc="-20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60" dirty="0">
                <a:solidFill>
                  <a:srgbClr val="004D43"/>
                </a:solidFill>
                <a:latin typeface="Arial"/>
                <a:cs typeface="Arial"/>
              </a:rPr>
              <a:t>focus</a:t>
            </a:r>
            <a:r>
              <a:rPr sz="900" b="1" spc="-15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004D43"/>
                </a:solidFill>
                <a:latin typeface="Arial"/>
                <a:cs typeface="Arial"/>
              </a:rPr>
              <a:t>groups created</a:t>
            </a:r>
            <a:endParaRPr sz="900" dirty="0">
              <a:latin typeface="Arial"/>
              <a:cs typeface="Arial"/>
            </a:endParaRPr>
          </a:p>
          <a:p>
            <a:pPr marL="12700" marR="221615">
              <a:lnSpc>
                <a:spcPct val="111100"/>
              </a:lnSpc>
            </a:pPr>
            <a:r>
              <a:rPr sz="900" b="1" spc="-35" dirty="0">
                <a:solidFill>
                  <a:srgbClr val="004D43"/>
                </a:solidFill>
                <a:latin typeface="Arial"/>
                <a:cs typeface="Arial"/>
              </a:rPr>
              <a:t>Qualification</a:t>
            </a:r>
            <a:r>
              <a:rPr sz="900" b="1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30" dirty="0">
                <a:solidFill>
                  <a:srgbClr val="004D43"/>
                </a:solidFill>
                <a:latin typeface="Arial"/>
                <a:cs typeface="Arial"/>
              </a:rPr>
              <a:t>efforts</a:t>
            </a:r>
            <a:r>
              <a:rPr sz="900" b="1" spc="5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004D43"/>
                </a:solidFill>
                <a:latin typeface="Arial"/>
                <a:cs typeface="Arial"/>
              </a:rPr>
              <a:t>have </a:t>
            </a:r>
            <a:r>
              <a:rPr sz="900" b="1" spc="-55" dirty="0">
                <a:solidFill>
                  <a:srgbClr val="004D43"/>
                </a:solidFill>
                <a:latin typeface="Arial"/>
                <a:cs typeface="Arial"/>
              </a:rPr>
              <a:t>increased</a:t>
            </a:r>
            <a:r>
              <a:rPr sz="900" b="1" spc="-15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4D43"/>
                </a:solidFill>
                <a:latin typeface="Arial"/>
                <a:cs typeface="Arial"/>
              </a:rPr>
              <a:t>to</a:t>
            </a:r>
            <a:r>
              <a:rPr sz="900" b="1" spc="-15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40" dirty="0">
                <a:solidFill>
                  <a:srgbClr val="004D43"/>
                </a:solidFill>
                <a:latin typeface="Arial"/>
                <a:cs typeface="Arial"/>
              </a:rPr>
              <a:t>represent</a:t>
            </a:r>
            <a:r>
              <a:rPr sz="900" b="1" spc="-15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004D43"/>
                </a:solidFill>
                <a:latin typeface="Arial"/>
                <a:cs typeface="Arial"/>
              </a:rPr>
              <a:t>at </a:t>
            </a:r>
            <a:r>
              <a:rPr sz="900" b="1" spc="-35" dirty="0">
                <a:solidFill>
                  <a:srgbClr val="004D43"/>
                </a:solidFill>
                <a:latin typeface="Arial"/>
                <a:cs typeface="Arial"/>
              </a:rPr>
              <a:t>least </a:t>
            </a:r>
            <a:r>
              <a:rPr sz="900" b="1" spc="-10" dirty="0">
                <a:solidFill>
                  <a:srgbClr val="004D43"/>
                </a:solidFill>
                <a:latin typeface="Arial"/>
                <a:cs typeface="Arial"/>
              </a:rPr>
              <a:t>20%</a:t>
            </a:r>
            <a:r>
              <a:rPr sz="900" b="1" spc="-35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004D43"/>
                </a:solidFill>
                <a:latin typeface="Arial"/>
                <a:cs typeface="Arial"/>
              </a:rPr>
              <a:t>of</a:t>
            </a:r>
            <a:r>
              <a:rPr sz="900" b="1" spc="-45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004D43"/>
                </a:solidFill>
                <a:latin typeface="Arial"/>
                <a:cs typeface="Arial"/>
              </a:rPr>
              <a:t>portfolio</a:t>
            </a:r>
            <a:endParaRPr sz="900" dirty="0">
              <a:latin typeface="Arial"/>
              <a:cs typeface="Arial"/>
            </a:endParaRPr>
          </a:p>
          <a:p>
            <a:pPr marL="12700" marR="5080">
              <a:lnSpc>
                <a:spcPct val="111100"/>
              </a:lnSpc>
            </a:pPr>
            <a:r>
              <a:rPr sz="900" b="1" dirty="0">
                <a:solidFill>
                  <a:srgbClr val="004D43"/>
                </a:solidFill>
                <a:latin typeface="Arial"/>
                <a:cs typeface="Arial"/>
              </a:rPr>
              <a:t>Net</a:t>
            </a:r>
            <a:r>
              <a:rPr sz="900" b="1" spc="5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40" dirty="0">
                <a:solidFill>
                  <a:srgbClr val="004D43"/>
                </a:solidFill>
                <a:latin typeface="Arial"/>
                <a:cs typeface="Arial"/>
              </a:rPr>
              <a:t>Promoter</a:t>
            </a:r>
            <a:r>
              <a:rPr sz="900" b="1" spc="-15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60" dirty="0">
                <a:solidFill>
                  <a:srgbClr val="004D43"/>
                </a:solidFill>
                <a:latin typeface="Arial"/>
                <a:cs typeface="Arial"/>
              </a:rPr>
              <a:t>Score</a:t>
            </a:r>
            <a:r>
              <a:rPr sz="900" b="1" spc="5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50" dirty="0">
                <a:solidFill>
                  <a:srgbClr val="004D43"/>
                </a:solidFill>
                <a:latin typeface="Arial"/>
                <a:cs typeface="Arial"/>
              </a:rPr>
              <a:t>established</a:t>
            </a:r>
            <a:r>
              <a:rPr sz="900" b="1" spc="10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60" dirty="0">
                <a:solidFill>
                  <a:srgbClr val="004D43"/>
                </a:solidFill>
                <a:latin typeface="Arial"/>
                <a:cs typeface="Arial"/>
              </a:rPr>
              <a:t>as</a:t>
            </a:r>
            <a:r>
              <a:rPr sz="900" b="1" spc="-35" dirty="0">
                <a:solidFill>
                  <a:srgbClr val="004D43"/>
                </a:solidFill>
                <a:latin typeface="Arial"/>
                <a:cs typeface="Arial"/>
              </a:rPr>
              <a:t> way </a:t>
            </a:r>
            <a:r>
              <a:rPr sz="900" b="1" dirty="0">
                <a:solidFill>
                  <a:srgbClr val="004D43"/>
                </a:solidFill>
                <a:latin typeface="Arial"/>
                <a:cs typeface="Arial"/>
              </a:rPr>
              <a:t>to</a:t>
            </a:r>
            <a:r>
              <a:rPr sz="900" b="1" spc="-30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40" dirty="0">
                <a:solidFill>
                  <a:srgbClr val="004D43"/>
                </a:solidFill>
                <a:latin typeface="Arial"/>
                <a:cs typeface="Arial"/>
              </a:rPr>
              <a:t>validate</a:t>
            </a:r>
            <a:r>
              <a:rPr sz="900" b="1" spc="-5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45" dirty="0">
                <a:solidFill>
                  <a:srgbClr val="004D43"/>
                </a:solidFill>
                <a:latin typeface="Arial"/>
                <a:cs typeface="Arial"/>
              </a:rPr>
              <a:t>customer</a:t>
            </a:r>
            <a:r>
              <a:rPr sz="900" b="1" spc="-25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004D43"/>
                </a:solidFill>
                <a:latin typeface="Arial"/>
                <a:cs typeface="Arial"/>
              </a:rPr>
              <a:t>service value</a:t>
            </a:r>
            <a:endParaRPr sz="900" dirty="0">
              <a:latin typeface="Arial"/>
              <a:cs typeface="Arial"/>
            </a:endParaRPr>
          </a:p>
        </p:txBody>
      </p:sp>
      <p:grpSp>
        <p:nvGrpSpPr>
          <p:cNvPr id="34" name="object 31">
            <a:extLst>
              <a:ext uri="{FF2B5EF4-FFF2-40B4-BE49-F238E27FC236}">
                <a16:creationId xmlns:a16="http://schemas.microsoft.com/office/drawing/2014/main" id="{DF884C56-5782-6F3B-102D-4117E1AF9048}"/>
              </a:ext>
            </a:extLst>
          </p:cNvPr>
          <p:cNvGrpSpPr/>
          <p:nvPr/>
        </p:nvGrpSpPr>
        <p:grpSpPr>
          <a:xfrm>
            <a:off x="4362196" y="702563"/>
            <a:ext cx="2007235" cy="4785995"/>
            <a:chOff x="3600196" y="1681479"/>
            <a:chExt cx="2007235" cy="4785995"/>
          </a:xfrm>
        </p:grpSpPr>
        <p:sp>
          <p:nvSpPr>
            <p:cNvPr id="35" name="object 32">
              <a:extLst>
                <a:ext uri="{FF2B5EF4-FFF2-40B4-BE49-F238E27FC236}">
                  <a16:creationId xmlns:a16="http://schemas.microsoft.com/office/drawing/2014/main" id="{DED5001E-E1B3-0312-B22C-E55E1816533F}"/>
                </a:ext>
              </a:extLst>
            </p:cNvPr>
            <p:cNvSpPr/>
            <p:nvPr/>
          </p:nvSpPr>
          <p:spPr>
            <a:xfrm>
              <a:off x="5568188" y="1681479"/>
              <a:ext cx="39370" cy="1406525"/>
            </a:xfrm>
            <a:custGeom>
              <a:avLst/>
              <a:gdLst/>
              <a:ahLst/>
              <a:cxnLst/>
              <a:rect l="l" t="t" r="r" b="b"/>
              <a:pathLst>
                <a:path w="39370" h="1406525">
                  <a:moveTo>
                    <a:pt x="39001" y="1367028"/>
                  </a:moveTo>
                  <a:lnTo>
                    <a:pt x="0" y="1367028"/>
                  </a:lnTo>
                  <a:lnTo>
                    <a:pt x="0" y="1406029"/>
                  </a:lnTo>
                  <a:lnTo>
                    <a:pt x="39001" y="1406029"/>
                  </a:lnTo>
                  <a:lnTo>
                    <a:pt x="39001" y="1367028"/>
                  </a:lnTo>
                  <a:close/>
                </a:path>
                <a:path w="39370" h="1406525">
                  <a:moveTo>
                    <a:pt x="39001" y="905256"/>
                  </a:moveTo>
                  <a:lnTo>
                    <a:pt x="0" y="905256"/>
                  </a:lnTo>
                  <a:lnTo>
                    <a:pt x="0" y="944257"/>
                  </a:lnTo>
                  <a:lnTo>
                    <a:pt x="39001" y="944257"/>
                  </a:lnTo>
                  <a:lnTo>
                    <a:pt x="39001" y="905256"/>
                  </a:lnTo>
                  <a:close/>
                </a:path>
                <a:path w="39370" h="1406525">
                  <a:moveTo>
                    <a:pt x="39001" y="457200"/>
                  </a:moveTo>
                  <a:lnTo>
                    <a:pt x="0" y="457200"/>
                  </a:lnTo>
                  <a:lnTo>
                    <a:pt x="0" y="496201"/>
                  </a:lnTo>
                  <a:lnTo>
                    <a:pt x="39001" y="496201"/>
                  </a:lnTo>
                  <a:lnTo>
                    <a:pt x="39001" y="457200"/>
                  </a:lnTo>
                  <a:close/>
                </a:path>
                <a:path w="39370" h="1406525">
                  <a:moveTo>
                    <a:pt x="39001" y="0"/>
                  </a:moveTo>
                  <a:lnTo>
                    <a:pt x="0" y="0"/>
                  </a:lnTo>
                  <a:lnTo>
                    <a:pt x="0" y="39001"/>
                  </a:lnTo>
                  <a:lnTo>
                    <a:pt x="39001" y="39001"/>
                  </a:lnTo>
                  <a:lnTo>
                    <a:pt x="39001" y="0"/>
                  </a:lnTo>
                  <a:close/>
                </a:path>
              </a:pathLst>
            </a:custGeom>
            <a:solidFill>
              <a:srgbClr val="FEC7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3">
              <a:extLst>
                <a:ext uri="{FF2B5EF4-FFF2-40B4-BE49-F238E27FC236}">
                  <a16:creationId xmlns:a16="http://schemas.microsoft.com/office/drawing/2014/main" id="{F189514F-D10E-B4EB-17EF-00825694CC6C}"/>
                </a:ext>
              </a:extLst>
            </p:cNvPr>
            <p:cNvSpPr/>
            <p:nvPr/>
          </p:nvSpPr>
          <p:spPr>
            <a:xfrm>
              <a:off x="4462272" y="3352801"/>
              <a:ext cx="0" cy="1381125"/>
            </a:xfrm>
            <a:custGeom>
              <a:avLst/>
              <a:gdLst/>
              <a:ahLst/>
              <a:cxnLst/>
              <a:rect l="l" t="t" r="r" b="b"/>
              <a:pathLst>
                <a:path h="1381125">
                  <a:moveTo>
                    <a:pt x="0" y="0"/>
                  </a:moveTo>
                  <a:lnTo>
                    <a:pt x="0" y="1380996"/>
                  </a:lnTo>
                </a:path>
              </a:pathLst>
            </a:custGeom>
            <a:ln w="12700">
              <a:solidFill>
                <a:srgbClr val="004D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4">
              <a:extLst>
                <a:ext uri="{FF2B5EF4-FFF2-40B4-BE49-F238E27FC236}">
                  <a16:creationId xmlns:a16="http://schemas.microsoft.com/office/drawing/2014/main" id="{B7C33F61-4915-44EA-1590-A8F680CC7400}"/>
                </a:ext>
              </a:extLst>
            </p:cNvPr>
            <p:cNvSpPr/>
            <p:nvPr/>
          </p:nvSpPr>
          <p:spPr>
            <a:xfrm>
              <a:off x="3742944" y="3092195"/>
              <a:ext cx="1435735" cy="466725"/>
            </a:xfrm>
            <a:custGeom>
              <a:avLst/>
              <a:gdLst/>
              <a:ahLst/>
              <a:cxnLst/>
              <a:rect l="l" t="t" r="r" b="b"/>
              <a:pathLst>
                <a:path w="1435735" h="466725">
                  <a:moveTo>
                    <a:pt x="1435125" y="0"/>
                  </a:moveTo>
                  <a:lnTo>
                    <a:pt x="0" y="0"/>
                  </a:lnTo>
                  <a:lnTo>
                    <a:pt x="0" y="466343"/>
                  </a:lnTo>
                  <a:lnTo>
                    <a:pt x="1435125" y="466343"/>
                  </a:lnTo>
                  <a:lnTo>
                    <a:pt x="1435125" y="0"/>
                  </a:lnTo>
                  <a:close/>
                </a:path>
              </a:pathLst>
            </a:custGeom>
            <a:solidFill>
              <a:srgbClr val="004D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5">
              <a:extLst>
                <a:ext uri="{FF2B5EF4-FFF2-40B4-BE49-F238E27FC236}">
                  <a16:creationId xmlns:a16="http://schemas.microsoft.com/office/drawing/2014/main" id="{DE624157-E44A-DEB9-5045-22C783A8F722}"/>
                </a:ext>
              </a:extLst>
            </p:cNvPr>
            <p:cNvSpPr/>
            <p:nvPr/>
          </p:nvSpPr>
          <p:spPr>
            <a:xfrm>
              <a:off x="3606546" y="4733797"/>
              <a:ext cx="1782445" cy="1727200"/>
            </a:xfrm>
            <a:custGeom>
              <a:avLst/>
              <a:gdLst/>
              <a:ahLst/>
              <a:cxnLst/>
              <a:rect l="l" t="t" r="r" b="b"/>
              <a:pathLst>
                <a:path w="1782445" h="1727200">
                  <a:moveTo>
                    <a:pt x="0" y="1727200"/>
                  </a:moveTo>
                  <a:lnTo>
                    <a:pt x="1782064" y="1727200"/>
                  </a:lnTo>
                  <a:lnTo>
                    <a:pt x="1782064" y="0"/>
                  </a:lnTo>
                  <a:lnTo>
                    <a:pt x="0" y="0"/>
                  </a:lnTo>
                  <a:lnTo>
                    <a:pt x="0" y="1727200"/>
                  </a:lnTo>
                  <a:close/>
                </a:path>
              </a:pathLst>
            </a:custGeom>
            <a:ln w="12700">
              <a:solidFill>
                <a:srgbClr val="004D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6">
            <a:extLst>
              <a:ext uri="{FF2B5EF4-FFF2-40B4-BE49-F238E27FC236}">
                <a16:creationId xmlns:a16="http://schemas.microsoft.com/office/drawing/2014/main" id="{66CF29C0-1A34-A228-9CA0-24B2DB8B4C78}"/>
              </a:ext>
            </a:extLst>
          </p:cNvPr>
          <p:cNvSpPr txBox="1"/>
          <p:nvPr/>
        </p:nvSpPr>
        <p:spPr>
          <a:xfrm>
            <a:off x="4767615" y="2184017"/>
            <a:ext cx="9150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9079" marR="5080" indent="-247015">
              <a:lnSpc>
                <a:spcPct val="100000"/>
              </a:lnSpc>
              <a:spcBef>
                <a:spcPts val="100"/>
              </a:spcBef>
            </a:pPr>
            <a:r>
              <a:rPr sz="1000" b="1" spc="70" dirty="0">
                <a:solidFill>
                  <a:srgbClr val="FEC746"/>
                </a:solidFill>
                <a:latin typeface="Arial"/>
                <a:cs typeface="Arial"/>
              </a:rPr>
              <a:t>DE</a:t>
            </a:r>
            <a:r>
              <a:rPr sz="1000" b="1" spc="-95" dirty="0">
                <a:solidFill>
                  <a:srgbClr val="FEC746"/>
                </a:solidFill>
                <a:latin typeface="Arial"/>
                <a:cs typeface="Arial"/>
              </a:rPr>
              <a:t> </a:t>
            </a:r>
            <a:r>
              <a:rPr sz="1000" b="1" spc="105" dirty="0">
                <a:solidFill>
                  <a:srgbClr val="FEC746"/>
                </a:solidFill>
                <a:latin typeface="Arial"/>
                <a:cs typeface="Arial"/>
              </a:rPr>
              <a:t>CEMBER </a:t>
            </a:r>
            <a:r>
              <a:rPr sz="1000" b="1" spc="155" dirty="0">
                <a:solidFill>
                  <a:srgbClr val="FEC746"/>
                </a:solidFill>
                <a:latin typeface="Arial"/>
                <a:cs typeface="Arial"/>
              </a:rPr>
              <a:t>2024 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37">
            <a:extLst>
              <a:ext uri="{FF2B5EF4-FFF2-40B4-BE49-F238E27FC236}">
                <a16:creationId xmlns:a16="http://schemas.microsoft.com/office/drawing/2014/main" id="{2BCA8103-EEB1-ED81-4059-E80E8C9E6FA7}"/>
              </a:ext>
            </a:extLst>
          </p:cNvPr>
          <p:cNvSpPr txBox="1"/>
          <p:nvPr/>
        </p:nvSpPr>
        <p:spPr>
          <a:xfrm>
            <a:off x="4545076" y="3813148"/>
            <a:ext cx="1553210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900" b="1" dirty="0">
                <a:solidFill>
                  <a:srgbClr val="004D43"/>
                </a:solidFill>
                <a:latin typeface="Arial"/>
                <a:cs typeface="Arial"/>
              </a:rPr>
              <a:t>36</a:t>
            </a:r>
            <a:r>
              <a:rPr sz="900" b="1" spc="25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55" dirty="0">
                <a:solidFill>
                  <a:srgbClr val="004D43"/>
                </a:solidFill>
                <a:latin typeface="Arial"/>
                <a:cs typeface="Arial"/>
              </a:rPr>
              <a:t>solicitions</a:t>
            </a:r>
            <a:r>
              <a:rPr sz="900" b="1" spc="25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55" dirty="0">
                <a:solidFill>
                  <a:srgbClr val="004D43"/>
                </a:solidFill>
                <a:latin typeface="Arial"/>
                <a:cs typeface="Arial"/>
              </a:rPr>
              <a:t>made</a:t>
            </a:r>
            <a:r>
              <a:rPr sz="900" b="1" spc="30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35" dirty="0">
                <a:solidFill>
                  <a:srgbClr val="004D43"/>
                </a:solidFill>
                <a:latin typeface="Arial"/>
                <a:cs typeface="Arial"/>
              </a:rPr>
              <a:t>Sept.-</a:t>
            </a:r>
            <a:r>
              <a:rPr sz="900" b="1" spc="-20" dirty="0">
                <a:solidFill>
                  <a:srgbClr val="004D43"/>
                </a:solidFill>
                <a:latin typeface="Arial"/>
                <a:cs typeface="Arial"/>
              </a:rPr>
              <a:t>Dec. </a:t>
            </a:r>
            <a:r>
              <a:rPr sz="900" b="1" spc="-35" dirty="0">
                <a:solidFill>
                  <a:srgbClr val="004D43"/>
                </a:solidFill>
                <a:latin typeface="Arial"/>
                <a:cs typeface="Arial"/>
              </a:rPr>
              <a:t>Hiring</a:t>
            </a:r>
            <a:r>
              <a:rPr sz="900" b="1" spc="-30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004D43"/>
                </a:solidFill>
                <a:latin typeface="Arial"/>
                <a:cs typeface="Arial"/>
              </a:rPr>
              <a:t>complete</a:t>
            </a:r>
            <a:endParaRPr sz="900">
              <a:latin typeface="Arial"/>
              <a:cs typeface="Arial"/>
            </a:endParaRPr>
          </a:p>
          <a:p>
            <a:pPr marL="12700" marR="78105">
              <a:lnSpc>
                <a:spcPct val="111100"/>
              </a:lnSpc>
            </a:pPr>
            <a:r>
              <a:rPr sz="900" b="1" dirty="0">
                <a:solidFill>
                  <a:srgbClr val="004D43"/>
                </a:solidFill>
                <a:latin typeface="Arial"/>
                <a:cs typeface="Arial"/>
              </a:rPr>
              <a:t>WSU</a:t>
            </a:r>
            <a:r>
              <a:rPr sz="900" b="1" spc="-30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004D43"/>
                </a:solidFill>
                <a:latin typeface="Arial"/>
                <a:cs typeface="Arial"/>
              </a:rPr>
              <a:t>OPEN</a:t>
            </a:r>
            <a:r>
              <a:rPr sz="900" b="1" spc="-30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50" dirty="0">
                <a:solidFill>
                  <a:srgbClr val="004D43"/>
                </a:solidFill>
                <a:latin typeface="Arial"/>
                <a:cs typeface="Arial"/>
              </a:rPr>
              <a:t>launched</a:t>
            </a:r>
            <a:r>
              <a:rPr sz="900" b="1" spc="-45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004D43"/>
                </a:solidFill>
                <a:latin typeface="Arial"/>
                <a:cs typeface="Arial"/>
              </a:rPr>
              <a:t>with </a:t>
            </a:r>
            <a:r>
              <a:rPr sz="900" b="1" spc="-45" dirty="0">
                <a:solidFill>
                  <a:srgbClr val="004D43"/>
                </a:solidFill>
                <a:latin typeface="Arial"/>
                <a:cs typeface="Arial"/>
              </a:rPr>
              <a:t>webpage</a:t>
            </a:r>
            <a:r>
              <a:rPr sz="900" b="1" spc="-10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55" dirty="0">
                <a:solidFill>
                  <a:srgbClr val="004D43"/>
                </a:solidFill>
                <a:latin typeface="Arial"/>
                <a:cs typeface="Arial"/>
              </a:rPr>
              <a:t>and</a:t>
            </a:r>
            <a:r>
              <a:rPr sz="900" b="1" spc="-5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45" dirty="0">
                <a:solidFill>
                  <a:srgbClr val="004D43"/>
                </a:solidFill>
                <a:latin typeface="Arial"/>
                <a:cs typeface="Arial"/>
              </a:rPr>
              <a:t>announcement </a:t>
            </a:r>
            <a:r>
              <a:rPr sz="900" b="1" spc="-35" dirty="0">
                <a:solidFill>
                  <a:srgbClr val="004D43"/>
                </a:solidFill>
                <a:latin typeface="Arial"/>
                <a:cs typeface="Arial"/>
              </a:rPr>
              <a:t>Internal</a:t>
            </a:r>
            <a:r>
              <a:rPr sz="900" b="1" spc="15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60" dirty="0">
                <a:solidFill>
                  <a:srgbClr val="004D43"/>
                </a:solidFill>
                <a:latin typeface="Arial"/>
                <a:cs typeface="Arial"/>
              </a:rPr>
              <a:t>survey</a:t>
            </a:r>
            <a:r>
              <a:rPr sz="900" b="1" spc="-5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004D43"/>
                </a:solidFill>
                <a:latin typeface="Arial"/>
                <a:cs typeface="Arial"/>
              </a:rPr>
              <a:t>issued </a:t>
            </a:r>
            <a:r>
              <a:rPr sz="900" b="1" spc="-50" dirty="0">
                <a:solidFill>
                  <a:srgbClr val="004D43"/>
                </a:solidFill>
                <a:latin typeface="Arial"/>
                <a:cs typeface="Arial"/>
              </a:rPr>
              <a:t>Faculty</a:t>
            </a:r>
            <a:r>
              <a:rPr sz="900" b="1" spc="-20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004D43"/>
                </a:solidFill>
                <a:latin typeface="Arial"/>
                <a:cs typeface="Arial"/>
              </a:rPr>
              <a:t>toolkit</a:t>
            </a:r>
            <a:r>
              <a:rPr sz="900" b="1" spc="10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004D43"/>
                </a:solidFill>
                <a:latin typeface="Arial"/>
                <a:cs typeface="Arial"/>
              </a:rPr>
              <a:t>offered</a:t>
            </a:r>
            <a:endParaRPr sz="900">
              <a:latin typeface="Arial"/>
              <a:cs typeface="Arial"/>
            </a:endParaRPr>
          </a:p>
          <a:p>
            <a:pPr marL="12700" marR="269875">
              <a:lnSpc>
                <a:spcPct val="111100"/>
              </a:lnSpc>
            </a:pPr>
            <a:r>
              <a:rPr sz="900" b="1" spc="-20" dirty="0">
                <a:solidFill>
                  <a:srgbClr val="004D43"/>
                </a:solidFill>
                <a:latin typeface="Arial"/>
                <a:cs typeface="Arial"/>
              </a:rPr>
              <a:t>Data</a:t>
            </a:r>
            <a:r>
              <a:rPr sz="900" b="1" spc="-15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50" dirty="0">
                <a:solidFill>
                  <a:srgbClr val="004D43"/>
                </a:solidFill>
                <a:latin typeface="Arial"/>
                <a:cs typeface="Arial"/>
              </a:rPr>
              <a:t>hygiene</a:t>
            </a:r>
            <a:r>
              <a:rPr sz="900" b="1" spc="-10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55" dirty="0">
                <a:solidFill>
                  <a:srgbClr val="004D43"/>
                </a:solidFill>
                <a:latin typeface="Arial"/>
                <a:cs typeface="Arial"/>
              </a:rPr>
              <a:t>and</a:t>
            </a:r>
            <a:r>
              <a:rPr sz="900" b="1" spc="-10" dirty="0">
                <a:solidFill>
                  <a:srgbClr val="004D43"/>
                </a:solidFill>
                <a:latin typeface="Arial"/>
                <a:cs typeface="Arial"/>
              </a:rPr>
              <a:t> 90-</a:t>
            </a:r>
            <a:r>
              <a:rPr sz="900" b="1" spc="-25" dirty="0">
                <a:solidFill>
                  <a:srgbClr val="004D43"/>
                </a:solidFill>
                <a:latin typeface="Arial"/>
                <a:cs typeface="Arial"/>
              </a:rPr>
              <a:t>day </a:t>
            </a:r>
            <a:r>
              <a:rPr sz="900" b="1" spc="-50" dirty="0">
                <a:solidFill>
                  <a:srgbClr val="004D43"/>
                </a:solidFill>
                <a:latin typeface="Arial"/>
                <a:cs typeface="Arial"/>
              </a:rPr>
              <a:t>sprints</a:t>
            </a:r>
            <a:r>
              <a:rPr sz="900" b="1" spc="-15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004D43"/>
                </a:solidFill>
                <a:latin typeface="Arial"/>
                <a:cs typeface="Arial"/>
              </a:rPr>
              <a:t>normalized </a:t>
            </a:r>
            <a:r>
              <a:rPr sz="900" b="1" spc="-50" dirty="0">
                <a:solidFill>
                  <a:srgbClr val="004D43"/>
                </a:solidFill>
                <a:latin typeface="Arial"/>
                <a:cs typeface="Arial"/>
              </a:rPr>
              <a:t>Feedback</a:t>
            </a:r>
            <a:r>
              <a:rPr sz="900" b="1" spc="-15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30" dirty="0">
                <a:solidFill>
                  <a:srgbClr val="004D43"/>
                </a:solidFill>
                <a:latin typeface="Arial"/>
                <a:cs typeface="Arial"/>
              </a:rPr>
              <a:t>from</a:t>
            </a:r>
            <a:r>
              <a:rPr sz="900" b="1" spc="-15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55" dirty="0">
                <a:solidFill>
                  <a:srgbClr val="004D43"/>
                </a:solidFill>
                <a:latin typeface="Arial"/>
                <a:cs typeface="Arial"/>
              </a:rPr>
              <a:t>user</a:t>
            </a:r>
            <a:r>
              <a:rPr sz="900" b="1" spc="-35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004D43"/>
                </a:solidFill>
                <a:latin typeface="Arial"/>
                <a:cs typeface="Arial"/>
              </a:rPr>
              <a:t>on </a:t>
            </a:r>
            <a:r>
              <a:rPr sz="900" b="1" spc="-45" dirty="0">
                <a:solidFill>
                  <a:srgbClr val="004D43"/>
                </a:solidFill>
                <a:latin typeface="Arial"/>
                <a:cs typeface="Arial"/>
              </a:rPr>
              <a:t>webpage</a:t>
            </a:r>
            <a:r>
              <a:rPr sz="900" b="1" spc="-5" dirty="0">
                <a:solidFill>
                  <a:srgbClr val="004D43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004D43"/>
                </a:solidFill>
                <a:latin typeface="Arial"/>
                <a:cs typeface="Arial"/>
              </a:rPr>
              <a:t>incorporated</a:t>
            </a:r>
            <a:endParaRPr sz="900">
              <a:latin typeface="Arial"/>
              <a:cs typeface="Arial"/>
            </a:endParaRPr>
          </a:p>
        </p:txBody>
      </p:sp>
      <p:sp>
        <p:nvSpPr>
          <p:cNvPr id="41" name="object 38">
            <a:extLst>
              <a:ext uri="{FF2B5EF4-FFF2-40B4-BE49-F238E27FC236}">
                <a16:creationId xmlns:a16="http://schemas.microsoft.com/office/drawing/2014/main" id="{8D00C3A9-F63C-FB24-6F68-40B1A3CBA5DC}"/>
              </a:ext>
            </a:extLst>
          </p:cNvPr>
          <p:cNvSpPr/>
          <p:nvPr/>
        </p:nvSpPr>
        <p:spPr>
          <a:xfrm>
            <a:off x="4445508" y="3896982"/>
            <a:ext cx="39370" cy="1249045"/>
          </a:xfrm>
          <a:custGeom>
            <a:avLst/>
            <a:gdLst/>
            <a:ahLst/>
            <a:cxnLst/>
            <a:rect l="l" t="t" r="r" b="b"/>
            <a:pathLst>
              <a:path w="39370" h="1249045">
                <a:moveTo>
                  <a:pt x="39001" y="1209433"/>
                </a:moveTo>
                <a:lnTo>
                  <a:pt x="0" y="1209433"/>
                </a:lnTo>
                <a:lnTo>
                  <a:pt x="0" y="1248435"/>
                </a:lnTo>
                <a:lnTo>
                  <a:pt x="39001" y="1248435"/>
                </a:lnTo>
                <a:lnTo>
                  <a:pt x="39001" y="1209433"/>
                </a:lnTo>
                <a:close/>
              </a:path>
              <a:path w="39370" h="1249045">
                <a:moveTo>
                  <a:pt x="39001" y="914400"/>
                </a:moveTo>
                <a:lnTo>
                  <a:pt x="0" y="914400"/>
                </a:lnTo>
                <a:lnTo>
                  <a:pt x="0" y="953401"/>
                </a:lnTo>
                <a:lnTo>
                  <a:pt x="39001" y="953401"/>
                </a:lnTo>
                <a:lnTo>
                  <a:pt x="39001" y="914400"/>
                </a:lnTo>
                <a:close/>
              </a:path>
              <a:path w="39370" h="1249045">
                <a:moveTo>
                  <a:pt x="39001" y="752233"/>
                </a:moveTo>
                <a:lnTo>
                  <a:pt x="0" y="752233"/>
                </a:lnTo>
                <a:lnTo>
                  <a:pt x="0" y="791235"/>
                </a:lnTo>
                <a:lnTo>
                  <a:pt x="39001" y="791235"/>
                </a:lnTo>
                <a:lnTo>
                  <a:pt x="39001" y="752233"/>
                </a:lnTo>
                <a:close/>
              </a:path>
              <a:path w="39370" h="1249045">
                <a:moveTo>
                  <a:pt x="39001" y="610501"/>
                </a:moveTo>
                <a:lnTo>
                  <a:pt x="0" y="610501"/>
                </a:lnTo>
                <a:lnTo>
                  <a:pt x="0" y="649503"/>
                </a:lnTo>
                <a:lnTo>
                  <a:pt x="39001" y="649503"/>
                </a:lnTo>
                <a:lnTo>
                  <a:pt x="39001" y="610501"/>
                </a:lnTo>
                <a:close/>
              </a:path>
              <a:path w="39370" h="1249045">
                <a:moveTo>
                  <a:pt x="39001" y="290461"/>
                </a:moveTo>
                <a:lnTo>
                  <a:pt x="0" y="290461"/>
                </a:lnTo>
                <a:lnTo>
                  <a:pt x="0" y="329463"/>
                </a:lnTo>
                <a:lnTo>
                  <a:pt x="39001" y="329463"/>
                </a:lnTo>
                <a:lnTo>
                  <a:pt x="39001" y="290461"/>
                </a:lnTo>
                <a:close/>
              </a:path>
              <a:path w="39370" h="1249045">
                <a:moveTo>
                  <a:pt x="39001" y="148742"/>
                </a:moveTo>
                <a:lnTo>
                  <a:pt x="0" y="148742"/>
                </a:lnTo>
                <a:lnTo>
                  <a:pt x="0" y="187731"/>
                </a:lnTo>
                <a:lnTo>
                  <a:pt x="39001" y="187731"/>
                </a:lnTo>
                <a:lnTo>
                  <a:pt x="39001" y="148742"/>
                </a:lnTo>
                <a:close/>
              </a:path>
              <a:path w="39370" h="1249045">
                <a:moveTo>
                  <a:pt x="39001" y="0"/>
                </a:moveTo>
                <a:lnTo>
                  <a:pt x="0" y="0"/>
                </a:lnTo>
                <a:lnTo>
                  <a:pt x="0" y="39001"/>
                </a:lnTo>
                <a:lnTo>
                  <a:pt x="39001" y="39001"/>
                </a:lnTo>
                <a:lnTo>
                  <a:pt x="39001" y="0"/>
                </a:lnTo>
                <a:close/>
              </a:path>
            </a:pathLst>
          </a:custGeom>
          <a:solidFill>
            <a:srgbClr val="FEC7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2">
            <a:extLst>
              <a:ext uri="{FF2B5EF4-FFF2-40B4-BE49-F238E27FC236}">
                <a16:creationId xmlns:a16="http://schemas.microsoft.com/office/drawing/2014/main" id="{45170090-CB70-D18D-99BA-BD4AA62B802D}"/>
              </a:ext>
            </a:extLst>
          </p:cNvPr>
          <p:cNvSpPr txBox="1"/>
          <p:nvPr/>
        </p:nvSpPr>
        <p:spPr>
          <a:xfrm>
            <a:off x="242824" y="280335"/>
            <a:ext cx="661517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b="1" spc="185" dirty="0">
                <a:solidFill>
                  <a:srgbClr val="231F20"/>
                </a:solidFill>
                <a:latin typeface="+mn-lt"/>
                <a:cs typeface="Arial"/>
              </a:rPr>
              <a:t>MILESTONES FOR THIS PERIOD</a:t>
            </a:r>
            <a:endParaRPr sz="2000" dirty="0">
              <a:latin typeface="+mn-lt"/>
              <a:cs typeface="Arial"/>
            </a:endParaRPr>
          </a:p>
        </p:txBody>
      </p:sp>
      <p:sp>
        <p:nvSpPr>
          <p:cNvPr id="45" name="object 3">
            <a:extLst>
              <a:ext uri="{FF2B5EF4-FFF2-40B4-BE49-F238E27FC236}">
                <a16:creationId xmlns:a16="http://schemas.microsoft.com/office/drawing/2014/main" id="{3114F22D-5F6C-E068-A352-1B330BD5A850}"/>
              </a:ext>
            </a:extLst>
          </p:cNvPr>
          <p:cNvSpPr/>
          <p:nvPr/>
        </p:nvSpPr>
        <p:spPr>
          <a:xfrm>
            <a:off x="228600" y="609598"/>
            <a:ext cx="3886200" cy="133439"/>
          </a:xfrm>
          <a:custGeom>
            <a:avLst/>
            <a:gdLst/>
            <a:ahLst/>
            <a:cxnLst/>
            <a:rect l="l" t="t" r="r" b="b"/>
            <a:pathLst>
              <a:path w="4947285">
                <a:moveTo>
                  <a:pt x="0" y="0"/>
                </a:moveTo>
                <a:lnTo>
                  <a:pt x="4946904" y="0"/>
                </a:lnTo>
              </a:path>
            </a:pathLst>
          </a:custGeom>
          <a:ln w="47777">
            <a:solidFill>
              <a:srgbClr val="FEC7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38">
            <a:extLst>
              <a:ext uri="{FF2B5EF4-FFF2-40B4-BE49-F238E27FC236}">
                <a16:creationId xmlns:a16="http://schemas.microsoft.com/office/drawing/2014/main" id="{051A9CA4-DAD4-884E-71F0-DD04A2B2CCB4}"/>
              </a:ext>
            </a:extLst>
          </p:cNvPr>
          <p:cNvSpPr/>
          <p:nvPr/>
        </p:nvSpPr>
        <p:spPr>
          <a:xfrm>
            <a:off x="8380307" y="3784497"/>
            <a:ext cx="39370" cy="1249045"/>
          </a:xfrm>
          <a:custGeom>
            <a:avLst/>
            <a:gdLst/>
            <a:ahLst/>
            <a:cxnLst/>
            <a:rect l="l" t="t" r="r" b="b"/>
            <a:pathLst>
              <a:path w="39370" h="1249045">
                <a:moveTo>
                  <a:pt x="39001" y="1209433"/>
                </a:moveTo>
                <a:lnTo>
                  <a:pt x="0" y="1209433"/>
                </a:lnTo>
                <a:lnTo>
                  <a:pt x="0" y="1248435"/>
                </a:lnTo>
                <a:lnTo>
                  <a:pt x="39001" y="1248435"/>
                </a:lnTo>
                <a:lnTo>
                  <a:pt x="39001" y="1209433"/>
                </a:lnTo>
                <a:close/>
              </a:path>
              <a:path w="39370" h="1249045">
                <a:moveTo>
                  <a:pt x="39001" y="914400"/>
                </a:moveTo>
                <a:lnTo>
                  <a:pt x="0" y="914400"/>
                </a:lnTo>
                <a:lnTo>
                  <a:pt x="0" y="953401"/>
                </a:lnTo>
                <a:lnTo>
                  <a:pt x="39001" y="953401"/>
                </a:lnTo>
                <a:lnTo>
                  <a:pt x="39001" y="914400"/>
                </a:lnTo>
                <a:close/>
              </a:path>
              <a:path w="39370" h="1249045">
                <a:moveTo>
                  <a:pt x="39001" y="752233"/>
                </a:moveTo>
                <a:lnTo>
                  <a:pt x="0" y="752233"/>
                </a:lnTo>
                <a:lnTo>
                  <a:pt x="0" y="791235"/>
                </a:lnTo>
                <a:lnTo>
                  <a:pt x="39001" y="791235"/>
                </a:lnTo>
                <a:lnTo>
                  <a:pt x="39001" y="752233"/>
                </a:lnTo>
                <a:close/>
              </a:path>
              <a:path w="39370" h="1249045">
                <a:moveTo>
                  <a:pt x="39001" y="610501"/>
                </a:moveTo>
                <a:lnTo>
                  <a:pt x="0" y="610501"/>
                </a:lnTo>
                <a:lnTo>
                  <a:pt x="0" y="649503"/>
                </a:lnTo>
                <a:lnTo>
                  <a:pt x="39001" y="649503"/>
                </a:lnTo>
                <a:lnTo>
                  <a:pt x="39001" y="610501"/>
                </a:lnTo>
                <a:close/>
              </a:path>
              <a:path w="39370" h="1249045">
                <a:moveTo>
                  <a:pt x="39001" y="290461"/>
                </a:moveTo>
                <a:lnTo>
                  <a:pt x="0" y="290461"/>
                </a:lnTo>
                <a:lnTo>
                  <a:pt x="0" y="329463"/>
                </a:lnTo>
                <a:lnTo>
                  <a:pt x="39001" y="329463"/>
                </a:lnTo>
                <a:lnTo>
                  <a:pt x="39001" y="290461"/>
                </a:lnTo>
                <a:close/>
              </a:path>
              <a:path w="39370" h="1249045">
                <a:moveTo>
                  <a:pt x="39001" y="148742"/>
                </a:moveTo>
                <a:lnTo>
                  <a:pt x="0" y="148742"/>
                </a:lnTo>
                <a:lnTo>
                  <a:pt x="0" y="187731"/>
                </a:lnTo>
                <a:lnTo>
                  <a:pt x="39001" y="187731"/>
                </a:lnTo>
                <a:lnTo>
                  <a:pt x="39001" y="148742"/>
                </a:lnTo>
                <a:close/>
              </a:path>
              <a:path w="39370" h="1249045">
                <a:moveTo>
                  <a:pt x="39001" y="0"/>
                </a:moveTo>
                <a:lnTo>
                  <a:pt x="0" y="0"/>
                </a:lnTo>
                <a:lnTo>
                  <a:pt x="0" y="39001"/>
                </a:lnTo>
                <a:lnTo>
                  <a:pt x="39001" y="39001"/>
                </a:lnTo>
                <a:lnTo>
                  <a:pt x="39001" y="0"/>
                </a:lnTo>
                <a:close/>
              </a:path>
            </a:pathLst>
          </a:custGeom>
          <a:solidFill>
            <a:srgbClr val="FEC74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6414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A9CCB6-EA28-144B-85D2-3149BAF14A8B}"/>
              </a:ext>
            </a:extLst>
          </p:cNvPr>
          <p:cNvSpPr txBox="1"/>
          <p:nvPr/>
        </p:nvSpPr>
        <p:spPr>
          <a:xfrm>
            <a:off x="1676400" y="6176963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45F2D64-2643-86C6-E44F-9BC36769B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Board of Governors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D0527E7-2FAC-1369-3222-8370B49D5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DF9C1F-DB74-1E4B-8839-30A600129F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object 80">
            <a:extLst>
              <a:ext uri="{FF2B5EF4-FFF2-40B4-BE49-F238E27FC236}">
                <a16:creationId xmlns:a16="http://schemas.microsoft.com/office/drawing/2014/main" id="{F89865B8-C144-3EA1-C4C3-79812A359530}"/>
              </a:ext>
            </a:extLst>
          </p:cNvPr>
          <p:cNvSpPr txBox="1"/>
          <p:nvPr/>
        </p:nvSpPr>
        <p:spPr>
          <a:xfrm>
            <a:off x="336550" y="233322"/>
            <a:ext cx="2711450" cy="305853"/>
          </a:xfrm>
          <a:prstGeom prst="rect">
            <a:avLst/>
          </a:prstGeom>
          <a:solidFill>
            <a:srgbClr val="FEC746"/>
          </a:solidFill>
        </p:spPr>
        <p:txBody>
          <a:bodyPr vert="horz" wrap="square" lIns="0" tIns="8953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705"/>
              </a:spcBef>
            </a:pPr>
            <a:r>
              <a:rPr sz="1400" b="1" spc="145" dirty="0">
                <a:solidFill>
                  <a:srgbClr val="231F20"/>
                </a:solidFill>
                <a:latin typeface="+mj-lt"/>
                <a:cs typeface="Arial"/>
              </a:rPr>
              <a:t>VARIOUS</a:t>
            </a:r>
            <a:r>
              <a:rPr sz="1400" b="1" spc="30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sz="1400" b="1" spc="110" dirty="0">
                <a:solidFill>
                  <a:srgbClr val="231F20"/>
                </a:solidFill>
                <a:latin typeface="+mj-lt"/>
                <a:cs typeface="Arial"/>
              </a:rPr>
              <a:t>WAY</a:t>
            </a:r>
            <a:r>
              <a:rPr sz="1400" b="1" spc="-14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sz="1400" b="1" dirty="0">
                <a:solidFill>
                  <a:srgbClr val="231F20"/>
                </a:solidFill>
                <a:latin typeface="+mj-lt"/>
                <a:cs typeface="Arial"/>
              </a:rPr>
              <a:t>S</a:t>
            </a:r>
            <a:r>
              <a:rPr sz="1400" b="1" spc="29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+mj-lt"/>
                <a:cs typeface="Arial"/>
              </a:rPr>
              <a:t>T</a:t>
            </a:r>
            <a:r>
              <a:rPr sz="1400" b="1" spc="-13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sz="1400" b="1" dirty="0">
                <a:solidFill>
                  <a:srgbClr val="231F20"/>
                </a:solidFill>
                <a:latin typeface="+mj-lt"/>
                <a:cs typeface="Arial"/>
              </a:rPr>
              <a:t>O</a:t>
            </a:r>
            <a:r>
              <a:rPr sz="1400" b="1" spc="32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sz="1400" b="1" spc="90" dirty="0">
                <a:solidFill>
                  <a:srgbClr val="231F20"/>
                </a:solidFill>
                <a:latin typeface="+mj-lt"/>
                <a:cs typeface="Arial"/>
              </a:rPr>
              <a:t>ENG</a:t>
            </a:r>
            <a:r>
              <a:rPr sz="1400" b="1" spc="-30" dirty="0">
                <a:solidFill>
                  <a:srgbClr val="231F20"/>
                </a:solidFill>
                <a:latin typeface="+mj-lt"/>
                <a:cs typeface="Arial"/>
              </a:rPr>
              <a:t>A</a:t>
            </a:r>
            <a:r>
              <a:rPr sz="1400" b="1" spc="25" dirty="0">
                <a:solidFill>
                  <a:srgbClr val="231F20"/>
                </a:solidFill>
                <a:latin typeface="+mj-lt"/>
                <a:cs typeface="Arial"/>
              </a:rPr>
              <a:t>GE: </a:t>
            </a:r>
            <a:endParaRPr sz="1400" dirty="0">
              <a:latin typeface="+mj-lt"/>
              <a:cs typeface="Arial"/>
            </a:endParaRPr>
          </a:p>
        </p:txBody>
      </p:sp>
      <p:pic>
        <p:nvPicPr>
          <p:cNvPr id="49" name="Picture 48" descr="A circular chart with text and symbols&#10;&#10;Description automatically generated">
            <a:extLst>
              <a:ext uri="{FF2B5EF4-FFF2-40B4-BE49-F238E27FC236}">
                <a16:creationId xmlns:a16="http://schemas.microsoft.com/office/drawing/2014/main" id="{A2B17826-53D8-2DF2-4E0D-0BEEEF1F2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1267691"/>
            <a:ext cx="10515600" cy="812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11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A9CCB6-EA28-144B-85D2-3149BAF14A8B}"/>
              </a:ext>
            </a:extLst>
          </p:cNvPr>
          <p:cNvSpPr txBox="1"/>
          <p:nvPr/>
        </p:nvSpPr>
        <p:spPr>
          <a:xfrm>
            <a:off x="1676400" y="6176963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45F2D64-2643-86C6-E44F-9BC36769B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Board of Governors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D0527E7-2FAC-1369-3222-8370B49D5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DF9C1F-DB74-1E4B-8839-30A600129F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624E3868-EFD2-3F4F-90E4-533A98AFC815}"/>
              </a:ext>
            </a:extLst>
          </p:cNvPr>
          <p:cNvSpPr/>
          <p:nvPr/>
        </p:nvSpPr>
        <p:spPr>
          <a:xfrm>
            <a:off x="21112" y="7081342"/>
            <a:ext cx="14610080" cy="0"/>
          </a:xfrm>
          <a:custGeom>
            <a:avLst/>
            <a:gdLst/>
            <a:ahLst/>
            <a:cxnLst/>
            <a:rect l="l" t="t" r="r" b="b"/>
            <a:pathLst>
              <a:path w="14610080">
                <a:moveTo>
                  <a:pt x="0" y="0"/>
                </a:moveTo>
                <a:lnTo>
                  <a:pt x="14609548" y="0"/>
                </a:lnTo>
              </a:path>
            </a:pathLst>
          </a:custGeom>
          <a:ln w="105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7D082821-9CDF-30D7-C917-9D9F798DFFA8}"/>
              </a:ext>
            </a:extLst>
          </p:cNvPr>
          <p:cNvSpPr txBox="1"/>
          <p:nvPr/>
        </p:nvSpPr>
        <p:spPr>
          <a:xfrm>
            <a:off x="12183359" y="7216391"/>
            <a:ext cx="622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34A858DA-73F2-8335-5254-22587113B97B}"/>
              </a:ext>
            </a:extLst>
          </p:cNvPr>
          <p:cNvSpPr txBox="1"/>
          <p:nvPr/>
        </p:nvSpPr>
        <p:spPr>
          <a:xfrm>
            <a:off x="13987315" y="7216389"/>
            <a:ext cx="67945" cy="2032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150">
              <a:latin typeface="Arial"/>
              <a:cs typeface="Arial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007B7C73-E5D8-3591-3845-4DF3FCDC8655}"/>
              </a:ext>
            </a:extLst>
          </p:cNvPr>
          <p:cNvSpPr txBox="1"/>
          <p:nvPr/>
        </p:nvSpPr>
        <p:spPr>
          <a:xfrm>
            <a:off x="14724005" y="7174176"/>
            <a:ext cx="80010" cy="253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id="{75ACE529-E527-F023-5E80-3044AAAB9635}"/>
              </a:ext>
            </a:extLst>
          </p:cNvPr>
          <p:cNvSpPr txBox="1"/>
          <p:nvPr/>
        </p:nvSpPr>
        <p:spPr>
          <a:xfrm>
            <a:off x="16405767" y="7205839"/>
            <a:ext cx="622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17">
            <a:extLst>
              <a:ext uri="{FF2B5EF4-FFF2-40B4-BE49-F238E27FC236}">
                <a16:creationId xmlns:a16="http://schemas.microsoft.com/office/drawing/2014/main" id="{DDD38F9B-B673-79A0-D17F-A073A6A921B9}"/>
              </a:ext>
            </a:extLst>
          </p:cNvPr>
          <p:cNvSpPr txBox="1"/>
          <p:nvPr/>
        </p:nvSpPr>
        <p:spPr>
          <a:xfrm>
            <a:off x="14207881" y="7332473"/>
            <a:ext cx="7429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3D225E25-BF69-0679-57B4-8123BEA994AA}"/>
              </a:ext>
            </a:extLst>
          </p:cNvPr>
          <p:cNvSpPr txBox="1"/>
          <p:nvPr/>
        </p:nvSpPr>
        <p:spPr>
          <a:xfrm>
            <a:off x="17788611" y="7490772"/>
            <a:ext cx="622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19">
            <a:extLst>
              <a:ext uri="{FF2B5EF4-FFF2-40B4-BE49-F238E27FC236}">
                <a16:creationId xmlns:a16="http://schemas.microsoft.com/office/drawing/2014/main" id="{44437E74-4082-CF12-E156-01B0FAEC1141}"/>
              </a:ext>
            </a:extLst>
          </p:cNvPr>
          <p:cNvSpPr txBox="1"/>
          <p:nvPr/>
        </p:nvSpPr>
        <p:spPr>
          <a:xfrm>
            <a:off x="13882876" y="7670181"/>
            <a:ext cx="622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0">
            <a:extLst>
              <a:ext uri="{FF2B5EF4-FFF2-40B4-BE49-F238E27FC236}">
                <a16:creationId xmlns:a16="http://schemas.microsoft.com/office/drawing/2014/main" id="{7D47D10E-932A-F6FC-494B-79EBC7F249EB}"/>
              </a:ext>
            </a:extLst>
          </p:cNvPr>
          <p:cNvSpPr txBox="1"/>
          <p:nvPr/>
        </p:nvSpPr>
        <p:spPr>
          <a:xfrm>
            <a:off x="15315660" y="7601584"/>
            <a:ext cx="73660" cy="1460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750" i="1" spc="-25" dirty="0">
                <a:solidFill>
                  <a:srgbClr val="CACACA"/>
                </a:solidFill>
                <a:latin typeface="Times New Roman"/>
                <a:cs typeface="Times New Roman"/>
              </a:rPr>
              <a:t>,I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4" name="object 21">
            <a:extLst>
              <a:ext uri="{FF2B5EF4-FFF2-40B4-BE49-F238E27FC236}">
                <a16:creationId xmlns:a16="http://schemas.microsoft.com/office/drawing/2014/main" id="{BBE9121B-F240-CE7B-AF70-2D77CAF095D6}"/>
              </a:ext>
            </a:extLst>
          </p:cNvPr>
          <p:cNvSpPr txBox="1"/>
          <p:nvPr/>
        </p:nvSpPr>
        <p:spPr>
          <a:xfrm>
            <a:off x="2269006" y="11553790"/>
            <a:ext cx="7429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25" name="object 22">
            <a:extLst>
              <a:ext uri="{FF2B5EF4-FFF2-40B4-BE49-F238E27FC236}">
                <a16:creationId xmlns:a16="http://schemas.microsoft.com/office/drawing/2014/main" id="{EAED88D4-1E5B-F7AF-277A-B94A9624A33E}"/>
              </a:ext>
            </a:extLst>
          </p:cNvPr>
          <p:cNvSpPr txBox="1"/>
          <p:nvPr/>
        </p:nvSpPr>
        <p:spPr>
          <a:xfrm>
            <a:off x="107258" y="12556352"/>
            <a:ext cx="622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3">
            <a:extLst>
              <a:ext uri="{FF2B5EF4-FFF2-40B4-BE49-F238E27FC236}">
                <a16:creationId xmlns:a16="http://schemas.microsoft.com/office/drawing/2014/main" id="{4CEDFAF6-7B10-05C2-2FCA-AE9DD1CC8C45}"/>
              </a:ext>
            </a:extLst>
          </p:cNvPr>
          <p:cNvSpPr txBox="1"/>
          <p:nvPr/>
        </p:nvSpPr>
        <p:spPr>
          <a:xfrm>
            <a:off x="6786986" y="13917727"/>
            <a:ext cx="7429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27" name="object 24">
            <a:extLst>
              <a:ext uri="{FF2B5EF4-FFF2-40B4-BE49-F238E27FC236}">
                <a16:creationId xmlns:a16="http://schemas.microsoft.com/office/drawing/2014/main" id="{7B6EEE67-2889-D50A-9B9A-7F12A281D9B8}"/>
              </a:ext>
            </a:extLst>
          </p:cNvPr>
          <p:cNvSpPr txBox="1"/>
          <p:nvPr/>
        </p:nvSpPr>
        <p:spPr>
          <a:xfrm>
            <a:off x="4857567" y="13822748"/>
            <a:ext cx="154305" cy="4940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50" spc="-285" dirty="0">
                <a:solidFill>
                  <a:srgbClr val="CACACA"/>
                </a:solidFill>
                <a:latin typeface="Times New Roman"/>
                <a:cs typeface="Times New Roman"/>
              </a:rPr>
              <a:t>..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28" name="object 25">
            <a:extLst>
              <a:ext uri="{FF2B5EF4-FFF2-40B4-BE49-F238E27FC236}">
                <a16:creationId xmlns:a16="http://schemas.microsoft.com/office/drawing/2014/main" id="{3E2F241A-2EAF-598C-E1B2-C1051DC86EDF}"/>
              </a:ext>
            </a:extLst>
          </p:cNvPr>
          <p:cNvSpPr txBox="1"/>
          <p:nvPr/>
        </p:nvSpPr>
        <p:spPr>
          <a:xfrm>
            <a:off x="6766994" y="16524389"/>
            <a:ext cx="59690" cy="2032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spc="-8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150">
              <a:latin typeface="Arial"/>
              <a:cs typeface="Arial"/>
            </a:endParaRPr>
          </a:p>
        </p:txBody>
      </p:sp>
      <p:sp>
        <p:nvSpPr>
          <p:cNvPr id="29" name="object 26">
            <a:extLst>
              <a:ext uri="{FF2B5EF4-FFF2-40B4-BE49-F238E27FC236}">
                <a16:creationId xmlns:a16="http://schemas.microsoft.com/office/drawing/2014/main" id="{757BAFE0-37C5-D369-679B-9CA79AB53CCC}"/>
              </a:ext>
            </a:extLst>
          </p:cNvPr>
          <p:cNvSpPr txBox="1"/>
          <p:nvPr/>
        </p:nvSpPr>
        <p:spPr>
          <a:xfrm>
            <a:off x="15476839" y="8134524"/>
            <a:ext cx="5524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75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27">
            <a:extLst>
              <a:ext uri="{FF2B5EF4-FFF2-40B4-BE49-F238E27FC236}">
                <a16:creationId xmlns:a16="http://schemas.microsoft.com/office/drawing/2014/main" id="{FE26A5C1-3D82-2287-84D8-4237150A6215}"/>
              </a:ext>
            </a:extLst>
          </p:cNvPr>
          <p:cNvSpPr txBox="1"/>
          <p:nvPr/>
        </p:nvSpPr>
        <p:spPr>
          <a:xfrm>
            <a:off x="16276854" y="8218949"/>
            <a:ext cx="64769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-10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1994D09E-D943-C7C7-03EA-0A982A68E06F}"/>
              </a:ext>
            </a:extLst>
          </p:cNvPr>
          <p:cNvSpPr txBox="1"/>
          <p:nvPr/>
        </p:nvSpPr>
        <p:spPr>
          <a:xfrm>
            <a:off x="16978518" y="8081759"/>
            <a:ext cx="98425" cy="354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50" spc="-125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2150">
              <a:latin typeface="Arial"/>
              <a:cs typeface="Arial"/>
            </a:endParaRPr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FF4C0A75-5611-5157-B4B9-4F08ED1284D5}"/>
              </a:ext>
            </a:extLst>
          </p:cNvPr>
          <p:cNvSpPr txBox="1"/>
          <p:nvPr/>
        </p:nvSpPr>
        <p:spPr>
          <a:xfrm>
            <a:off x="16425755" y="8502388"/>
            <a:ext cx="1134110" cy="90106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05"/>
              </a:spcBef>
            </a:pPr>
            <a:r>
              <a:rPr sz="165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650">
              <a:latin typeface="Arial"/>
              <a:cs typeface="Arial"/>
            </a:endParaRPr>
          </a:p>
          <a:p>
            <a:pPr marR="176530" algn="r">
              <a:lnSpc>
                <a:spcPct val="100000"/>
              </a:lnSpc>
              <a:spcBef>
                <a:spcPts val="430"/>
              </a:spcBef>
            </a:pPr>
            <a:r>
              <a:rPr sz="115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115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150">
              <a:latin typeface="Arial"/>
              <a:cs typeface="Arial"/>
            </a:endParaRPr>
          </a:p>
        </p:txBody>
      </p:sp>
      <p:sp>
        <p:nvSpPr>
          <p:cNvPr id="33" name="object 30">
            <a:extLst>
              <a:ext uri="{FF2B5EF4-FFF2-40B4-BE49-F238E27FC236}">
                <a16:creationId xmlns:a16="http://schemas.microsoft.com/office/drawing/2014/main" id="{C65E4353-13F7-CA87-A69F-F26F1A437A99}"/>
              </a:ext>
            </a:extLst>
          </p:cNvPr>
          <p:cNvSpPr txBox="1"/>
          <p:nvPr/>
        </p:nvSpPr>
        <p:spPr>
          <a:xfrm>
            <a:off x="15908515" y="9875817"/>
            <a:ext cx="64769" cy="2032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150">
              <a:latin typeface="Arial"/>
              <a:cs typeface="Arial"/>
            </a:endParaRPr>
          </a:p>
        </p:txBody>
      </p:sp>
      <p:sp>
        <p:nvSpPr>
          <p:cNvPr id="34" name="object 31">
            <a:extLst>
              <a:ext uri="{FF2B5EF4-FFF2-40B4-BE49-F238E27FC236}">
                <a16:creationId xmlns:a16="http://schemas.microsoft.com/office/drawing/2014/main" id="{A3D1765D-568B-86CC-7586-75803F994EFD}"/>
              </a:ext>
            </a:extLst>
          </p:cNvPr>
          <p:cNvSpPr txBox="1"/>
          <p:nvPr/>
        </p:nvSpPr>
        <p:spPr>
          <a:xfrm>
            <a:off x="16763555" y="9896924"/>
            <a:ext cx="64769" cy="2032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150">
              <a:latin typeface="Arial"/>
              <a:cs typeface="Arial"/>
            </a:endParaRPr>
          </a:p>
        </p:txBody>
      </p:sp>
      <p:sp>
        <p:nvSpPr>
          <p:cNvPr id="35" name="object 32">
            <a:extLst>
              <a:ext uri="{FF2B5EF4-FFF2-40B4-BE49-F238E27FC236}">
                <a16:creationId xmlns:a16="http://schemas.microsoft.com/office/drawing/2014/main" id="{803BA22F-AABD-448F-3286-72FC1AD1CA1D}"/>
              </a:ext>
            </a:extLst>
          </p:cNvPr>
          <p:cNvSpPr txBox="1"/>
          <p:nvPr/>
        </p:nvSpPr>
        <p:spPr>
          <a:xfrm>
            <a:off x="17059124" y="9981351"/>
            <a:ext cx="64769" cy="2032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150">
              <a:latin typeface="Arial"/>
              <a:cs typeface="Arial"/>
            </a:endParaRPr>
          </a:p>
        </p:txBody>
      </p:sp>
      <p:sp>
        <p:nvSpPr>
          <p:cNvPr id="36" name="object 33">
            <a:extLst>
              <a:ext uri="{FF2B5EF4-FFF2-40B4-BE49-F238E27FC236}">
                <a16:creationId xmlns:a16="http://schemas.microsoft.com/office/drawing/2014/main" id="{AFD34BC9-C858-B661-0BA9-DADA5C16A621}"/>
              </a:ext>
            </a:extLst>
          </p:cNvPr>
          <p:cNvSpPr txBox="1"/>
          <p:nvPr/>
        </p:nvSpPr>
        <p:spPr>
          <a:xfrm>
            <a:off x="16923008" y="10255736"/>
            <a:ext cx="596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4">
            <a:extLst>
              <a:ext uri="{FF2B5EF4-FFF2-40B4-BE49-F238E27FC236}">
                <a16:creationId xmlns:a16="http://schemas.microsoft.com/office/drawing/2014/main" id="{4FF11CF6-AA62-CEA8-AC46-1847DC01251F}"/>
              </a:ext>
            </a:extLst>
          </p:cNvPr>
          <p:cNvSpPr txBox="1"/>
          <p:nvPr/>
        </p:nvSpPr>
        <p:spPr>
          <a:xfrm>
            <a:off x="16564105" y="10361269"/>
            <a:ext cx="596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5">
            <a:extLst>
              <a:ext uri="{FF2B5EF4-FFF2-40B4-BE49-F238E27FC236}">
                <a16:creationId xmlns:a16="http://schemas.microsoft.com/office/drawing/2014/main" id="{68E79A5F-4B09-22CA-A5B9-D448FA2918CD}"/>
              </a:ext>
            </a:extLst>
          </p:cNvPr>
          <p:cNvSpPr txBox="1"/>
          <p:nvPr/>
        </p:nvSpPr>
        <p:spPr>
          <a:xfrm>
            <a:off x="16287418" y="10435142"/>
            <a:ext cx="7048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39" name="object 36">
            <a:extLst>
              <a:ext uri="{FF2B5EF4-FFF2-40B4-BE49-F238E27FC236}">
                <a16:creationId xmlns:a16="http://schemas.microsoft.com/office/drawing/2014/main" id="{3D1491A3-C36A-DF9D-9E06-48C836B0D687}"/>
              </a:ext>
            </a:extLst>
          </p:cNvPr>
          <p:cNvSpPr txBox="1"/>
          <p:nvPr/>
        </p:nvSpPr>
        <p:spPr>
          <a:xfrm>
            <a:off x="16764671" y="10435142"/>
            <a:ext cx="596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B3B3B3"/>
                </a:solidFill>
                <a:latin typeface="Arial"/>
                <a:cs typeface="Arial"/>
              </a:rPr>
              <a:t>•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37">
            <a:extLst>
              <a:ext uri="{FF2B5EF4-FFF2-40B4-BE49-F238E27FC236}">
                <a16:creationId xmlns:a16="http://schemas.microsoft.com/office/drawing/2014/main" id="{50E43054-1E36-2F8F-ECE6-4F137D9AF8AE}"/>
              </a:ext>
            </a:extLst>
          </p:cNvPr>
          <p:cNvSpPr txBox="1"/>
          <p:nvPr/>
        </p:nvSpPr>
        <p:spPr>
          <a:xfrm>
            <a:off x="16869109" y="10519567"/>
            <a:ext cx="64769" cy="2032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150">
              <a:latin typeface="Arial"/>
              <a:cs typeface="Arial"/>
            </a:endParaRPr>
          </a:p>
        </p:txBody>
      </p:sp>
      <p:sp>
        <p:nvSpPr>
          <p:cNvPr id="41" name="object 38">
            <a:extLst>
              <a:ext uri="{FF2B5EF4-FFF2-40B4-BE49-F238E27FC236}">
                <a16:creationId xmlns:a16="http://schemas.microsoft.com/office/drawing/2014/main" id="{944C32FE-75C0-CD4F-E066-E64EEEC58072}"/>
              </a:ext>
            </a:extLst>
          </p:cNvPr>
          <p:cNvSpPr txBox="1"/>
          <p:nvPr/>
        </p:nvSpPr>
        <p:spPr>
          <a:xfrm>
            <a:off x="15275157" y="11057786"/>
            <a:ext cx="64769" cy="2032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150">
              <a:latin typeface="Arial"/>
              <a:cs typeface="Arial"/>
            </a:endParaRPr>
          </a:p>
        </p:txBody>
      </p:sp>
      <p:sp>
        <p:nvSpPr>
          <p:cNvPr id="42" name="object 39">
            <a:extLst>
              <a:ext uri="{FF2B5EF4-FFF2-40B4-BE49-F238E27FC236}">
                <a16:creationId xmlns:a16="http://schemas.microsoft.com/office/drawing/2014/main" id="{03670163-A890-2C4E-F567-232824682329}"/>
              </a:ext>
            </a:extLst>
          </p:cNvPr>
          <p:cNvSpPr txBox="1"/>
          <p:nvPr/>
        </p:nvSpPr>
        <p:spPr>
          <a:xfrm>
            <a:off x="16088577" y="11495747"/>
            <a:ext cx="237490" cy="399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50" dirty="0">
                <a:solidFill>
                  <a:srgbClr val="CACACA"/>
                </a:solidFill>
                <a:latin typeface="Arial"/>
                <a:cs typeface="Arial"/>
              </a:rPr>
              <a:t>.</a:t>
            </a:r>
            <a:r>
              <a:rPr sz="2450" spc="-45" dirty="0">
                <a:solidFill>
                  <a:srgbClr val="CACACA"/>
                </a:solidFill>
                <a:latin typeface="Arial"/>
                <a:cs typeface="Arial"/>
              </a:rPr>
              <a:t> </a:t>
            </a:r>
            <a:r>
              <a:rPr sz="1650" spc="-60" dirty="0">
                <a:solidFill>
                  <a:srgbClr val="CACACA"/>
                </a:solidFill>
                <a:latin typeface="Arial"/>
                <a:cs typeface="Arial"/>
              </a:rPr>
              <a:t>.</a:t>
            </a:r>
            <a:endParaRPr sz="1650">
              <a:latin typeface="Arial"/>
              <a:cs typeface="Arial"/>
            </a:endParaRPr>
          </a:p>
        </p:txBody>
      </p:sp>
      <p:sp>
        <p:nvSpPr>
          <p:cNvPr id="43" name="object 40">
            <a:extLst>
              <a:ext uri="{FF2B5EF4-FFF2-40B4-BE49-F238E27FC236}">
                <a16:creationId xmlns:a16="http://schemas.microsoft.com/office/drawing/2014/main" id="{6DC6E771-8E73-3A6F-1217-194BBFA9224D}"/>
              </a:ext>
            </a:extLst>
          </p:cNvPr>
          <p:cNvSpPr txBox="1"/>
          <p:nvPr/>
        </p:nvSpPr>
        <p:spPr>
          <a:xfrm>
            <a:off x="16584104" y="12208094"/>
            <a:ext cx="64769" cy="2032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150">
              <a:latin typeface="Arial"/>
              <a:cs typeface="Arial"/>
            </a:endParaRPr>
          </a:p>
        </p:txBody>
      </p:sp>
      <p:sp>
        <p:nvSpPr>
          <p:cNvPr id="44" name="object 41">
            <a:extLst>
              <a:ext uri="{FF2B5EF4-FFF2-40B4-BE49-F238E27FC236}">
                <a16:creationId xmlns:a16="http://schemas.microsoft.com/office/drawing/2014/main" id="{C90630CB-93EB-380D-3FDF-DF8CE861703B}"/>
              </a:ext>
            </a:extLst>
          </p:cNvPr>
          <p:cNvSpPr txBox="1"/>
          <p:nvPr/>
        </p:nvSpPr>
        <p:spPr>
          <a:xfrm>
            <a:off x="15950734" y="12303074"/>
            <a:ext cx="64769" cy="2032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150">
              <a:latin typeface="Arial"/>
              <a:cs typeface="Arial"/>
            </a:endParaRPr>
          </a:p>
        </p:txBody>
      </p:sp>
      <p:sp>
        <p:nvSpPr>
          <p:cNvPr id="45" name="object 42">
            <a:extLst>
              <a:ext uri="{FF2B5EF4-FFF2-40B4-BE49-F238E27FC236}">
                <a16:creationId xmlns:a16="http://schemas.microsoft.com/office/drawing/2014/main" id="{8F2A25CC-77E0-E0C0-F5BD-80A52BC07FAE}"/>
              </a:ext>
            </a:extLst>
          </p:cNvPr>
          <p:cNvSpPr txBox="1"/>
          <p:nvPr/>
        </p:nvSpPr>
        <p:spPr>
          <a:xfrm>
            <a:off x="17533029" y="12419160"/>
            <a:ext cx="7048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46" name="object 43">
            <a:extLst>
              <a:ext uri="{FF2B5EF4-FFF2-40B4-BE49-F238E27FC236}">
                <a16:creationId xmlns:a16="http://schemas.microsoft.com/office/drawing/2014/main" id="{609B5CCF-F639-8418-DA47-DDE142919715}"/>
              </a:ext>
            </a:extLst>
          </p:cNvPr>
          <p:cNvSpPr txBox="1"/>
          <p:nvPr/>
        </p:nvSpPr>
        <p:spPr>
          <a:xfrm>
            <a:off x="15656292" y="13010145"/>
            <a:ext cx="596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000">
              <a:latin typeface="Arial"/>
              <a:cs typeface="Arial"/>
            </a:endParaRPr>
          </a:p>
        </p:txBody>
      </p:sp>
      <p:sp>
        <p:nvSpPr>
          <p:cNvPr id="47" name="object 44">
            <a:extLst>
              <a:ext uri="{FF2B5EF4-FFF2-40B4-BE49-F238E27FC236}">
                <a16:creationId xmlns:a16="http://schemas.microsoft.com/office/drawing/2014/main" id="{EF40DBFA-975F-E9C7-DE5E-A33E6485791B}"/>
              </a:ext>
            </a:extLst>
          </p:cNvPr>
          <p:cNvSpPr txBox="1"/>
          <p:nvPr/>
        </p:nvSpPr>
        <p:spPr>
          <a:xfrm>
            <a:off x="13975646" y="14054920"/>
            <a:ext cx="7048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48" name="object 45">
            <a:extLst>
              <a:ext uri="{FF2B5EF4-FFF2-40B4-BE49-F238E27FC236}">
                <a16:creationId xmlns:a16="http://schemas.microsoft.com/office/drawing/2014/main" id="{EB70BC57-0EEA-7A74-41C0-B87E60BCFE06}"/>
              </a:ext>
            </a:extLst>
          </p:cNvPr>
          <p:cNvSpPr txBox="1"/>
          <p:nvPr/>
        </p:nvSpPr>
        <p:spPr>
          <a:xfrm>
            <a:off x="16279097" y="14234324"/>
            <a:ext cx="596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000">
              <a:latin typeface="Arial"/>
              <a:cs typeface="Arial"/>
            </a:endParaRPr>
          </a:p>
        </p:txBody>
      </p:sp>
      <p:sp>
        <p:nvSpPr>
          <p:cNvPr id="49" name="object 46">
            <a:extLst>
              <a:ext uri="{FF2B5EF4-FFF2-40B4-BE49-F238E27FC236}">
                <a16:creationId xmlns:a16="http://schemas.microsoft.com/office/drawing/2014/main" id="{16F76BBB-2DF4-6093-127F-79090D944E77}"/>
              </a:ext>
            </a:extLst>
          </p:cNvPr>
          <p:cNvSpPr txBox="1"/>
          <p:nvPr/>
        </p:nvSpPr>
        <p:spPr>
          <a:xfrm>
            <a:off x="16849121" y="14403178"/>
            <a:ext cx="596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000">
              <a:latin typeface="Arial"/>
              <a:cs typeface="Arial"/>
            </a:endParaRPr>
          </a:p>
        </p:txBody>
      </p:sp>
      <p:sp>
        <p:nvSpPr>
          <p:cNvPr id="50" name="object 47">
            <a:extLst>
              <a:ext uri="{FF2B5EF4-FFF2-40B4-BE49-F238E27FC236}">
                <a16:creationId xmlns:a16="http://schemas.microsoft.com/office/drawing/2014/main" id="{1B2F3584-5B90-41F9-CB0E-5F4F7EF29864}"/>
              </a:ext>
            </a:extLst>
          </p:cNvPr>
          <p:cNvSpPr txBox="1"/>
          <p:nvPr/>
        </p:nvSpPr>
        <p:spPr>
          <a:xfrm>
            <a:off x="15821832" y="14677563"/>
            <a:ext cx="99060" cy="253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51" name="object 48">
            <a:extLst>
              <a:ext uri="{FF2B5EF4-FFF2-40B4-BE49-F238E27FC236}">
                <a16:creationId xmlns:a16="http://schemas.microsoft.com/office/drawing/2014/main" id="{1C761F35-B06E-FAD7-E2BD-05F786284CA4}"/>
              </a:ext>
            </a:extLst>
          </p:cNvPr>
          <p:cNvSpPr txBox="1"/>
          <p:nvPr/>
        </p:nvSpPr>
        <p:spPr>
          <a:xfrm>
            <a:off x="16357587" y="16017831"/>
            <a:ext cx="177165" cy="3594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08585">
              <a:lnSpc>
                <a:spcPts val="2140"/>
              </a:lnSpc>
              <a:spcBef>
                <a:spcPts val="125"/>
              </a:spcBef>
            </a:pPr>
            <a:r>
              <a:rPr sz="2050" spc="-50" dirty="0">
                <a:solidFill>
                  <a:srgbClr val="CACACA"/>
                </a:solidFill>
                <a:latin typeface="Arial"/>
                <a:cs typeface="Arial"/>
              </a:rPr>
              <a:t>'</a:t>
            </a:r>
            <a:endParaRPr sz="2050">
              <a:latin typeface="Arial"/>
              <a:cs typeface="Arial"/>
            </a:endParaRPr>
          </a:p>
          <a:p>
            <a:pPr marL="12700">
              <a:lnSpc>
                <a:spcPts val="459"/>
              </a:lnSpc>
            </a:pPr>
            <a:r>
              <a:rPr sz="650" spc="-50" dirty="0">
                <a:solidFill>
                  <a:srgbClr val="CACACA"/>
                </a:solidFill>
                <a:latin typeface="Times New Roman"/>
                <a:cs typeface="Times New Roman"/>
              </a:rPr>
              <a:t>I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52" name="object 49">
            <a:extLst>
              <a:ext uri="{FF2B5EF4-FFF2-40B4-BE49-F238E27FC236}">
                <a16:creationId xmlns:a16="http://schemas.microsoft.com/office/drawing/2014/main" id="{B23AB6E7-4C2D-AAA3-2918-E014F1C83E89}"/>
              </a:ext>
            </a:extLst>
          </p:cNvPr>
          <p:cNvSpPr txBox="1"/>
          <p:nvPr/>
        </p:nvSpPr>
        <p:spPr>
          <a:xfrm>
            <a:off x="17365245" y="16418856"/>
            <a:ext cx="82550" cy="2032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150">
              <a:latin typeface="Arial"/>
              <a:cs typeface="Arial"/>
            </a:endParaRPr>
          </a:p>
        </p:txBody>
      </p:sp>
      <p:sp>
        <p:nvSpPr>
          <p:cNvPr id="53" name="object 50">
            <a:extLst>
              <a:ext uri="{FF2B5EF4-FFF2-40B4-BE49-F238E27FC236}">
                <a16:creationId xmlns:a16="http://schemas.microsoft.com/office/drawing/2014/main" id="{50C94E6B-8FC9-2E36-E5CD-865D803A6B16}"/>
              </a:ext>
            </a:extLst>
          </p:cNvPr>
          <p:cNvSpPr txBox="1"/>
          <p:nvPr/>
        </p:nvSpPr>
        <p:spPr>
          <a:xfrm>
            <a:off x="15730179" y="16598262"/>
            <a:ext cx="742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000">
              <a:latin typeface="Arial"/>
              <a:cs typeface="Arial"/>
            </a:endParaRPr>
          </a:p>
        </p:txBody>
      </p:sp>
      <p:sp>
        <p:nvSpPr>
          <p:cNvPr id="54" name="object 51">
            <a:extLst>
              <a:ext uri="{FF2B5EF4-FFF2-40B4-BE49-F238E27FC236}">
                <a16:creationId xmlns:a16="http://schemas.microsoft.com/office/drawing/2014/main" id="{3D94BF51-1A7B-74DC-94D8-E6664E9EF6D8}"/>
              </a:ext>
            </a:extLst>
          </p:cNvPr>
          <p:cNvSpPr txBox="1"/>
          <p:nvPr/>
        </p:nvSpPr>
        <p:spPr>
          <a:xfrm>
            <a:off x="16880788" y="17009840"/>
            <a:ext cx="742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000">
              <a:latin typeface="Arial"/>
              <a:cs typeface="Arial"/>
            </a:endParaRPr>
          </a:p>
        </p:txBody>
      </p:sp>
      <p:sp>
        <p:nvSpPr>
          <p:cNvPr id="55" name="object 52">
            <a:extLst>
              <a:ext uri="{FF2B5EF4-FFF2-40B4-BE49-F238E27FC236}">
                <a16:creationId xmlns:a16="http://schemas.microsoft.com/office/drawing/2014/main" id="{10B2D437-4968-2F19-2E24-4FB62BBDB001}"/>
              </a:ext>
            </a:extLst>
          </p:cNvPr>
          <p:cNvSpPr txBox="1"/>
          <p:nvPr/>
        </p:nvSpPr>
        <p:spPr>
          <a:xfrm>
            <a:off x="16509089" y="17073160"/>
            <a:ext cx="9080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5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56" name="object 53">
            <a:extLst>
              <a:ext uri="{FF2B5EF4-FFF2-40B4-BE49-F238E27FC236}">
                <a16:creationId xmlns:a16="http://schemas.microsoft.com/office/drawing/2014/main" id="{3DAA9B41-D49C-C328-548B-FB1722AF2ABA}"/>
              </a:ext>
            </a:extLst>
          </p:cNvPr>
          <p:cNvSpPr txBox="1"/>
          <p:nvPr/>
        </p:nvSpPr>
        <p:spPr>
          <a:xfrm>
            <a:off x="7071999" y="17189245"/>
            <a:ext cx="347345" cy="67183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40"/>
              </a:spcBef>
            </a:pPr>
            <a:r>
              <a:rPr sz="1650" spc="1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30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57" name="object 54">
            <a:extLst>
              <a:ext uri="{FF2B5EF4-FFF2-40B4-BE49-F238E27FC236}">
                <a16:creationId xmlns:a16="http://schemas.microsoft.com/office/drawing/2014/main" id="{719587B3-46F9-20C9-ACA8-8C9D243694F7}"/>
              </a:ext>
            </a:extLst>
          </p:cNvPr>
          <p:cNvSpPr txBox="1"/>
          <p:nvPr/>
        </p:nvSpPr>
        <p:spPr>
          <a:xfrm>
            <a:off x="4886902" y="17832996"/>
            <a:ext cx="8445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58" name="object 55">
            <a:extLst>
              <a:ext uri="{FF2B5EF4-FFF2-40B4-BE49-F238E27FC236}">
                <a16:creationId xmlns:a16="http://schemas.microsoft.com/office/drawing/2014/main" id="{250E7F8D-2AD8-9A93-A5A1-FD26B7657E2A}"/>
              </a:ext>
            </a:extLst>
          </p:cNvPr>
          <p:cNvSpPr txBox="1"/>
          <p:nvPr/>
        </p:nvSpPr>
        <p:spPr>
          <a:xfrm>
            <a:off x="13658961" y="18107381"/>
            <a:ext cx="8445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59" name="object 56">
            <a:extLst>
              <a:ext uri="{FF2B5EF4-FFF2-40B4-BE49-F238E27FC236}">
                <a16:creationId xmlns:a16="http://schemas.microsoft.com/office/drawing/2014/main" id="{10400712-D844-95BD-2D56-B8BB9B318CF3}"/>
              </a:ext>
            </a:extLst>
          </p:cNvPr>
          <p:cNvSpPr txBox="1"/>
          <p:nvPr/>
        </p:nvSpPr>
        <p:spPr>
          <a:xfrm>
            <a:off x="16031835" y="18181254"/>
            <a:ext cx="99060" cy="2787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5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650">
              <a:latin typeface="Arial"/>
              <a:cs typeface="Arial"/>
            </a:endParaRPr>
          </a:p>
        </p:txBody>
      </p:sp>
      <p:sp>
        <p:nvSpPr>
          <p:cNvPr id="60" name="object 57">
            <a:extLst>
              <a:ext uri="{FF2B5EF4-FFF2-40B4-BE49-F238E27FC236}">
                <a16:creationId xmlns:a16="http://schemas.microsoft.com/office/drawing/2014/main" id="{BB41E924-0B5A-334D-01F1-4B9FA1CBCE9D}"/>
              </a:ext>
            </a:extLst>
          </p:cNvPr>
          <p:cNvSpPr txBox="1"/>
          <p:nvPr/>
        </p:nvSpPr>
        <p:spPr>
          <a:xfrm>
            <a:off x="16584104" y="18286787"/>
            <a:ext cx="76835" cy="2032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150">
              <a:latin typeface="Arial"/>
              <a:cs typeface="Arial"/>
            </a:endParaRPr>
          </a:p>
        </p:txBody>
      </p:sp>
      <p:sp>
        <p:nvSpPr>
          <p:cNvPr id="61" name="object 58">
            <a:extLst>
              <a:ext uri="{FF2B5EF4-FFF2-40B4-BE49-F238E27FC236}">
                <a16:creationId xmlns:a16="http://schemas.microsoft.com/office/drawing/2014/main" id="{F10558F8-FC36-4CD8-B9B1-DCD3BE4CE6E9}"/>
              </a:ext>
            </a:extLst>
          </p:cNvPr>
          <p:cNvSpPr txBox="1"/>
          <p:nvPr/>
        </p:nvSpPr>
        <p:spPr>
          <a:xfrm>
            <a:off x="12973937" y="18381767"/>
            <a:ext cx="76835" cy="2032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150">
              <a:latin typeface="Arial"/>
              <a:cs typeface="Arial"/>
            </a:endParaRPr>
          </a:p>
        </p:txBody>
      </p:sp>
      <p:sp>
        <p:nvSpPr>
          <p:cNvPr id="62" name="object 59">
            <a:extLst>
              <a:ext uri="{FF2B5EF4-FFF2-40B4-BE49-F238E27FC236}">
                <a16:creationId xmlns:a16="http://schemas.microsoft.com/office/drawing/2014/main" id="{870D62BC-FC36-1349-486B-28C68CAF6A59}"/>
              </a:ext>
            </a:extLst>
          </p:cNvPr>
          <p:cNvSpPr txBox="1"/>
          <p:nvPr/>
        </p:nvSpPr>
        <p:spPr>
          <a:xfrm>
            <a:off x="17081355" y="18350107"/>
            <a:ext cx="698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000">
              <a:latin typeface="Arial"/>
              <a:cs typeface="Arial"/>
            </a:endParaRPr>
          </a:p>
        </p:txBody>
      </p:sp>
      <p:sp>
        <p:nvSpPr>
          <p:cNvPr id="63" name="object 60">
            <a:extLst>
              <a:ext uri="{FF2B5EF4-FFF2-40B4-BE49-F238E27FC236}">
                <a16:creationId xmlns:a16="http://schemas.microsoft.com/office/drawing/2014/main" id="{D9371F34-20BE-DE9E-F17F-DCE9F937DA61}"/>
              </a:ext>
            </a:extLst>
          </p:cNvPr>
          <p:cNvSpPr txBox="1"/>
          <p:nvPr/>
        </p:nvSpPr>
        <p:spPr>
          <a:xfrm>
            <a:off x="2300675" y="18898878"/>
            <a:ext cx="8445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64" name="object 61">
            <a:extLst>
              <a:ext uri="{FF2B5EF4-FFF2-40B4-BE49-F238E27FC236}">
                <a16:creationId xmlns:a16="http://schemas.microsoft.com/office/drawing/2014/main" id="{44CC96CC-D26D-A3AA-4C5E-021D2CE049F1}"/>
              </a:ext>
            </a:extLst>
          </p:cNvPr>
          <p:cNvSpPr txBox="1"/>
          <p:nvPr/>
        </p:nvSpPr>
        <p:spPr>
          <a:xfrm>
            <a:off x="14801251" y="18930539"/>
            <a:ext cx="698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000">
              <a:latin typeface="Arial"/>
              <a:cs typeface="Arial"/>
            </a:endParaRPr>
          </a:p>
        </p:txBody>
      </p:sp>
      <p:sp>
        <p:nvSpPr>
          <p:cNvPr id="65" name="object 62">
            <a:extLst>
              <a:ext uri="{FF2B5EF4-FFF2-40B4-BE49-F238E27FC236}">
                <a16:creationId xmlns:a16="http://schemas.microsoft.com/office/drawing/2014/main" id="{BA013DE2-8DF8-7B01-A5ED-1F9006C10483}"/>
              </a:ext>
            </a:extLst>
          </p:cNvPr>
          <p:cNvSpPr txBox="1"/>
          <p:nvPr/>
        </p:nvSpPr>
        <p:spPr>
          <a:xfrm>
            <a:off x="5869731" y="19152158"/>
            <a:ext cx="76835" cy="2032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150">
              <a:latin typeface="Arial"/>
              <a:cs typeface="Arial"/>
            </a:endParaRPr>
          </a:p>
        </p:txBody>
      </p:sp>
      <p:sp>
        <p:nvSpPr>
          <p:cNvPr id="66" name="object 63">
            <a:extLst>
              <a:ext uri="{FF2B5EF4-FFF2-40B4-BE49-F238E27FC236}">
                <a16:creationId xmlns:a16="http://schemas.microsoft.com/office/drawing/2014/main" id="{D4F0DAD6-6ADA-427E-8B59-18896723AE6A}"/>
              </a:ext>
            </a:extLst>
          </p:cNvPr>
          <p:cNvSpPr txBox="1"/>
          <p:nvPr/>
        </p:nvSpPr>
        <p:spPr>
          <a:xfrm>
            <a:off x="7388680" y="19394882"/>
            <a:ext cx="151765" cy="375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87630">
              <a:lnSpc>
                <a:spcPts val="1280"/>
              </a:lnSpc>
              <a:spcBef>
                <a:spcPts val="110"/>
              </a:spcBef>
            </a:pPr>
            <a:r>
              <a:rPr sz="115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ts val="1460"/>
              </a:lnSpc>
            </a:pPr>
            <a:r>
              <a:rPr sz="130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13" name="Picture 12" descr="A screenshot of a website&#10;&#10;Description automatically generated">
            <a:extLst>
              <a:ext uri="{FF2B5EF4-FFF2-40B4-BE49-F238E27FC236}">
                <a16:creationId xmlns:a16="http://schemas.microsoft.com/office/drawing/2014/main" id="{BECE532E-0004-135C-7AFC-5223C26DC4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514" y="0"/>
            <a:ext cx="60549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084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A9CCB6-EA28-144B-85D2-3149BAF14A8B}"/>
              </a:ext>
            </a:extLst>
          </p:cNvPr>
          <p:cNvSpPr txBox="1"/>
          <p:nvPr/>
        </p:nvSpPr>
        <p:spPr>
          <a:xfrm>
            <a:off x="1676400" y="6176963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45F2D64-2643-86C6-E44F-9BC36769B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Board of Governors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D0527E7-2FAC-1369-3222-8370B49D5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DF9C1F-DB74-1E4B-8839-30A600129F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624E3868-EFD2-3F4F-90E4-533A98AFC815}"/>
              </a:ext>
            </a:extLst>
          </p:cNvPr>
          <p:cNvSpPr/>
          <p:nvPr/>
        </p:nvSpPr>
        <p:spPr>
          <a:xfrm>
            <a:off x="21112" y="7081342"/>
            <a:ext cx="14610080" cy="0"/>
          </a:xfrm>
          <a:custGeom>
            <a:avLst/>
            <a:gdLst/>
            <a:ahLst/>
            <a:cxnLst/>
            <a:rect l="l" t="t" r="r" b="b"/>
            <a:pathLst>
              <a:path w="14610080">
                <a:moveTo>
                  <a:pt x="0" y="0"/>
                </a:moveTo>
                <a:lnTo>
                  <a:pt x="14609548" y="0"/>
                </a:lnTo>
              </a:path>
            </a:pathLst>
          </a:custGeom>
          <a:ln w="105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7D082821-9CDF-30D7-C917-9D9F798DFFA8}"/>
              </a:ext>
            </a:extLst>
          </p:cNvPr>
          <p:cNvSpPr txBox="1"/>
          <p:nvPr/>
        </p:nvSpPr>
        <p:spPr>
          <a:xfrm>
            <a:off x="12183359" y="7216391"/>
            <a:ext cx="622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34A858DA-73F2-8335-5254-22587113B97B}"/>
              </a:ext>
            </a:extLst>
          </p:cNvPr>
          <p:cNvSpPr txBox="1"/>
          <p:nvPr/>
        </p:nvSpPr>
        <p:spPr>
          <a:xfrm>
            <a:off x="13987315" y="7216389"/>
            <a:ext cx="67945" cy="2032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150">
              <a:latin typeface="Arial"/>
              <a:cs typeface="Arial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007B7C73-E5D8-3591-3845-4DF3FCDC8655}"/>
              </a:ext>
            </a:extLst>
          </p:cNvPr>
          <p:cNvSpPr txBox="1"/>
          <p:nvPr/>
        </p:nvSpPr>
        <p:spPr>
          <a:xfrm>
            <a:off x="14724005" y="7174176"/>
            <a:ext cx="80010" cy="253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id="{75ACE529-E527-F023-5E80-3044AAAB9635}"/>
              </a:ext>
            </a:extLst>
          </p:cNvPr>
          <p:cNvSpPr txBox="1"/>
          <p:nvPr/>
        </p:nvSpPr>
        <p:spPr>
          <a:xfrm>
            <a:off x="16405767" y="7205839"/>
            <a:ext cx="622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17">
            <a:extLst>
              <a:ext uri="{FF2B5EF4-FFF2-40B4-BE49-F238E27FC236}">
                <a16:creationId xmlns:a16="http://schemas.microsoft.com/office/drawing/2014/main" id="{DDD38F9B-B673-79A0-D17F-A073A6A921B9}"/>
              </a:ext>
            </a:extLst>
          </p:cNvPr>
          <p:cNvSpPr txBox="1"/>
          <p:nvPr/>
        </p:nvSpPr>
        <p:spPr>
          <a:xfrm>
            <a:off x="14207881" y="7332473"/>
            <a:ext cx="7429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3D225E25-BF69-0679-57B4-8123BEA994AA}"/>
              </a:ext>
            </a:extLst>
          </p:cNvPr>
          <p:cNvSpPr txBox="1"/>
          <p:nvPr/>
        </p:nvSpPr>
        <p:spPr>
          <a:xfrm>
            <a:off x="17788611" y="7490772"/>
            <a:ext cx="622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19">
            <a:extLst>
              <a:ext uri="{FF2B5EF4-FFF2-40B4-BE49-F238E27FC236}">
                <a16:creationId xmlns:a16="http://schemas.microsoft.com/office/drawing/2014/main" id="{44437E74-4082-CF12-E156-01B0FAEC1141}"/>
              </a:ext>
            </a:extLst>
          </p:cNvPr>
          <p:cNvSpPr txBox="1"/>
          <p:nvPr/>
        </p:nvSpPr>
        <p:spPr>
          <a:xfrm>
            <a:off x="13882876" y="7670181"/>
            <a:ext cx="622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0">
            <a:extLst>
              <a:ext uri="{FF2B5EF4-FFF2-40B4-BE49-F238E27FC236}">
                <a16:creationId xmlns:a16="http://schemas.microsoft.com/office/drawing/2014/main" id="{7D47D10E-932A-F6FC-494B-79EBC7F249EB}"/>
              </a:ext>
            </a:extLst>
          </p:cNvPr>
          <p:cNvSpPr txBox="1"/>
          <p:nvPr/>
        </p:nvSpPr>
        <p:spPr>
          <a:xfrm>
            <a:off x="15315660" y="7601584"/>
            <a:ext cx="73660" cy="1460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750" i="1" spc="-25" dirty="0">
                <a:solidFill>
                  <a:srgbClr val="CACACA"/>
                </a:solidFill>
                <a:latin typeface="Times New Roman"/>
                <a:cs typeface="Times New Roman"/>
              </a:rPr>
              <a:t>,I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4" name="object 21">
            <a:extLst>
              <a:ext uri="{FF2B5EF4-FFF2-40B4-BE49-F238E27FC236}">
                <a16:creationId xmlns:a16="http://schemas.microsoft.com/office/drawing/2014/main" id="{BBE9121B-F240-CE7B-AF70-2D77CAF095D6}"/>
              </a:ext>
            </a:extLst>
          </p:cNvPr>
          <p:cNvSpPr txBox="1"/>
          <p:nvPr/>
        </p:nvSpPr>
        <p:spPr>
          <a:xfrm>
            <a:off x="2269006" y="11553790"/>
            <a:ext cx="7429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25" name="object 22">
            <a:extLst>
              <a:ext uri="{FF2B5EF4-FFF2-40B4-BE49-F238E27FC236}">
                <a16:creationId xmlns:a16="http://schemas.microsoft.com/office/drawing/2014/main" id="{EAED88D4-1E5B-F7AF-277A-B94A9624A33E}"/>
              </a:ext>
            </a:extLst>
          </p:cNvPr>
          <p:cNvSpPr txBox="1"/>
          <p:nvPr/>
        </p:nvSpPr>
        <p:spPr>
          <a:xfrm>
            <a:off x="107258" y="12556352"/>
            <a:ext cx="622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3">
            <a:extLst>
              <a:ext uri="{FF2B5EF4-FFF2-40B4-BE49-F238E27FC236}">
                <a16:creationId xmlns:a16="http://schemas.microsoft.com/office/drawing/2014/main" id="{4CEDFAF6-7B10-05C2-2FCA-AE9DD1CC8C45}"/>
              </a:ext>
            </a:extLst>
          </p:cNvPr>
          <p:cNvSpPr txBox="1"/>
          <p:nvPr/>
        </p:nvSpPr>
        <p:spPr>
          <a:xfrm>
            <a:off x="6786986" y="13917727"/>
            <a:ext cx="7429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27" name="object 24">
            <a:extLst>
              <a:ext uri="{FF2B5EF4-FFF2-40B4-BE49-F238E27FC236}">
                <a16:creationId xmlns:a16="http://schemas.microsoft.com/office/drawing/2014/main" id="{7B6EEE67-2889-D50A-9B9A-7F12A281D9B8}"/>
              </a:ext>
            </a:extLst>
          </p:cNvPr>
          <p:cNvSpPr txBox="1"/>
          <p:nvPr/>
        </p:nvSpPr>
        <p:spPr>
          <a:xfrm>
            <a:off x="4857567" y="13822748"/>
            <a:ext cx="154305" cy="4940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50" spc="-285" dirty="0">
                <a:solidFill>
                  <a:srgbClr val="CACACA"/>
                </a:solidFill>
                <a:latin typeface="Times New Roman"/>
                <a:cs typeface="Times New Roman"/>
              </a:rPr>
              <a:t>..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28" name="object 25">
            <a:extLst>
              <a:ext uri="{FF2B5EF4-FFF2-40B4-BE49-F238E27FC236}">
                <a16:creationId xmlns:a16="http://schemas.microsoft.com/office/drawing/2014/main" id="{3E2F241A-2EAF-598C-E1B2-C1051DC86EDF}"/>
              </a:ext>
            </a:extLst>
          </p:cNvPr>
          <p:cNvSpPr txBox="1"/>
          <p:nvPr/>
        </p:nvSpPr>
        <p:spPr>
          <a:xfrm>
            <a:off x="6766994" y="16524389"/>
            <a:ext cx="59690" cy="2032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spc="-8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150">
              <a:latin typeface="Arial"/>
              <a:cs typeface="Arial"/>
            </a:endParaRPr>
          </a:p>
        </p:txBody>
      </p:sp>
      <p:sp>
        <p:nvSpPr>
          <p:cNvPr id="29" name="object 26">
            <a:extLst>
              <a:ext uri="{FF2B5EF4-FFF2-40B4-BE49-F238E27FC236}">
                <a16:creationId xmlns:a16="http://schemas.microsoft.com/office/drawing/2014/main" id="{757BAFE0-37C5-D369-679B-9CA79AB53CCC}"/>
              </a:ext>
            </a:extLst>
          </p:cNvPr>
          <p:cNvSpPr txBox="1"/>
          <p:nvPr/>
        </p:nvSpPr>
        <p:spPr>
          <a:xfrm>
            <a:off x="15476839" y="8134524"/>
            <a:ext cx="5524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75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27">
            <a:extLst>
              <a:ext uri="{FF2B5EF4-FFF2-40B4-BE49-F238E27FC236}">
                <a16:creationId xmlns:a16="http://schemas.microsoft.com/office/drawing/2014/main" id="{FE26A5C1-3D82-2287-84D8-4237150A6215}"/>
              </a:ext>
            </a:extLst>
          </p:cNvPr>
          <p:cNvSpPr txBox="1"/>
          <p:nvPr/>
        </p:nvSpPr>
        <p:spPr>
          <a:xfrm>
            <a:off x="16276854" y="8218949"/>
            <a:ext cx="64769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-10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1994D09E-D943-C7C7-03EA-0A982A68E06F}"/>
              </a:ext>
            </a:extLst>
          </p:cNvPr>
          <p:cNvSpPr txBox="1"/>
          <p:nvPr/>
        </p:nvSpPr>
        <p:spPr>
          <a:xfrm>
            <a:off x="16978518" y="8081759"/>
            <a:ext cx="98425" cy="354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50" spc="-125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2150">
              <a:latin typeface="Arial"/>
              <a:cs typeface="Arial"/>
            </a:endParaRPr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FF4C0A75-5611-5157-B4B9-4F08ED1284D5}"/>
              </a:ext>
            </a:extLst>
          </p:cNvPr>
          <p:cNvSpPr txBox="1"/>
          <p:nvPr/>
        </p:nvSpPr>
        <p:spPr>
          <a:xfrm>
            <a:off x="16425755" y="8502388"/>
            <a:ext cx="1134110" cy="90106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05"/>
              </a:spcBef>
            </a:pPr>
            <a:r>
              <a:rPr sz="165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650">
              <a:latin typeface="Arial"/>
              <a:cs typeface="Arial"/>
            </a:endParaRPr>
          </a:p>
          <a:p>
            <a:pPr marR="176530" algn="r">
              <a:lnSpc>
                <a:spcPct val="100000"/>
              </a:lnSpc>
              <a:spcBef>
                <a:spcPts val="430"/>
              </a:spcBef>
            </a:pPr>
            <a:r>
              <a:rPr sz="115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115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150">
              <a:latin typeface="Arial"/>
              <a:cs typeface="Arial"/>
            </a:endParaRPr>
          </a:p>
        </p:txBody>
      </p:sp>
      <p:sp>
        <p:nvSpPr>
          <p:cNvPr id="33" name="object 30">
            <a:extLst>
              <a:ext uri="{FF2B5EF4-FFF2-40B4-BE49-F238E27FC236}">
                <a16:creationId xmlns:a16="http://schemas.microsoft.com/office/drawing/2014/main" id="{C65E4353-13F7-CA87-A69F-F26F1A437A99}"/>
              </a:ext>
            </a:extLst>
          </p:cNvPr>
          <p:cNvSpPr txBox="1"/>
          <p:nvPr/>
        </p:nvSpPr>
        <p:spPr>
          <a:xfrm>
            <a:off x="15908515" y="9875817"/>
            <a:ext cx="64769" cy="2032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150">
              <a:latin typeface="Arial"/>
              <a:cs typeface="Arial"/>
            </a:endParaRPr>
          </a:p>
        </p:txBody>
      </p:sp>
      <p:sp>
        <p:nvSpPr>
          <p:cNvPr id="34" name="object 31">
            <a:extLst>
              <a:ext uri="{FF2B5EF4-FFF2-40B4-BE49-F238E27FC236}">
                <a16:creationId xmlns:a16="http://schemas.microsoft.com/office/drawing/2014/main" id="{A3D1765D-568B-86CC-7586-75803F994EFD}"/>
              </a:ext>
            </a:extLst>
          </p:cNvPr>
          <p:cNvSpPr txBox="1"/>
          <p:nvPr/>
        </p:nvSpPr>
        <p:spPr>
          <a:xfrm>
            <a:off x="16763555" y="9896924"/>
            <a:ext cx="64769" cy="2032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150">
              <a:latin typeface="Arial"/>
              <a:cs typeface="Arial"/>
            </a:endParaRPr>
          </a:p>
        </p:txBody>
      </p:sp>
      <p:sp>
        <p:nvSpPr>
          <p:cNvPr id="35" name="object 32">
            <a:extLst>
              <a:ext uri="{FF2B5EF4-FFF2-40B4-BE49-F238E27FC236}">
                <a16:creationId xmlns:a16="http://schemas.microsoft.com/office/drawing/2014/main" id="{803BA22F-AABD-448F-3286-72FC1AD1CA1D}"/>
              </a:ext>
            </a:extLst>
          </p:cNvPr>
          <p:cNvSpPr txBox="1"/>
          <p:nvPr/>
        </p:nvSpPr>
        <p:spPr>
          <a:xfrm>
            <a:off x="17059124" y="9981351"/>
            <a:ext cx="64769" cy="2032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150">
              <a:latin typeface="Arial"/>
              <a:cs typeface="Arial"/>
            </a:endParaRPr>
          </a:p>
        </p:txBody>
      </p:sp>
      <p:sp>
        <p:nvSpPr>
          <p:cNvPr id="36" name="object 33">
            <a:extLst>
              <a:ext uri="{FF2B5EF4-FFF2-40B4-BE49-F238E27FC236}">
                <a16:creationId xmlns:a16="http://schemas.microsoft.com/office/drawing/2014/main" id="{AFD34BC9-C858-B661-0BA9-DADA5C16A621}"/>
              </a:ext>
            </a:extLst>
          </p:cNvPr>
          <p:cNvSpPr txBox="1"/>
          <p:nvPr/>
        </p:nvSpPr>
        <p:spPr>
          <a:xfrm>
            <a:off x="16923008" y="10255736"/>
            <a:ext cx="596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4">
            <a:extLst>
              <a:ext uri="{FF2B5EF4-FFF2-40B4-BE49-F238E27FC236}">
                <a16:creationId xmlns:a16="http://schemas.microsoft.com/office/drawing/2014/main" id="{4FF11CF6-AA62-CEA8-AC46-1847DC01251F}"/>
              </a:ext>
            </a:extLst>
          </p:cNvPr>
          <p:cNvSpPr txBox="1"/>
          <p:nvPr/>
        </p:nvSpPr>
        <p:spPr>
          <a:xfrm>
            <a:off x="16564105" y="10361269"/>
            <a:ext cx="596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5">
            <a:extLst>
              <a:ext uri="{FF2B5EF4-FFF2-40B4-BE49-F238E27FC236}">
                <a16:creationId xmlns:a16="http://schemas.microsoft.com/office/drawing/2014/main" id="{68E79A5F-4B09-22CA-A5B9-D448FA2918CD}"/>
              </a:ext>
            </a:extLst>
          </p:cNvPr>
          <p:cNvSpPr txBox="1"/>
          <p:nvPr/>
        </p:nvSpPr>
        <p:spPr>
          <a:xfrm>
            <a:off x="16287418" y="10435142"/>
            <a:ext cx="7048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39" name="object 36">
            <a:extLst>
              <a:ext uri="{FF2B5EF4-FFF2-40B4-BE49-F238E27FC236}">
                <a16:creationId xmlns:a16="http://schemas.microsoft.com/office/drawing/2014/main" id="{3D1491A3-C36A-DF9D-9E06-48C836B0D687}"/>
              </a:ext>
            </a:extLst>
          </p:cNvPr>
          <p:cNvSpPr txBox="1"/>
          <p:nvPr/>
        </p:nvSpPr>
        <p:spPr>
          <a:xfrm>
            <a:off x="16764671" y="10435142"/>
            <a:ext cx="596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B3B3B3"/>
                </a:solidFill>
                <a:latin typeface="Arial"/>
                <a:cs typeface="Arial"/>
              </a:rPr>
              <a:t>•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37">
            <a:extLst>
              <a:ext uri="{FF2B5EF4-FFF2-40B4-BE49-F238E27FC236}">
                <a16:creationId xmlns:a16="http://schemas.microsoft.com/office/drawing/2014/main" id="{50E43054-1E36-2F8F-ECE6-4F137D9AF8AE}"/>
              </a:ext>
            </a:extLst>
          </p:cNvPr>
          <p:cNvSpPr txBox="1"/>
          <p:nvPr/>
        </p:nvSpPr>
        <p:spPr>
          <a:xfrm>
            <a:off x="16869109" y="10519567"/>
            <a:ext cx="64769" cy="2032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150">
              <a:latin typeface="Arial"/>
              <a:cs typeface="Arial"/>
            </a:endParaRPr>
          </a:p>
        </p:txBody>
      </p:sp>
      <p:sp>
        <p:nvSpPr>
          <p:cNvPr id="41" name="object 38">
            <a:extLst>
              <a:ext uri="{FF2B5EF4-FFF2-40B4-BE49-F238E27FC236}">
                <a16:creationId xmlns:a16="http://schemas.microsoft.com/office/drawing/2014/main" id="{944C32FE-75C0-CD4F-E066-E64EEEC58072}"/>
              </a:ext>
            </a:extLst>
          </p:cNvPr>
          <p:cNvSpPr txBox="1"/>
          <p:nvPr/>
        </p:nvSpPr>
        <p:spPr>
          <a:xfrm>
            <a:off x="15275157" y="11057786"/>
            <a:ext cx="64769" cy="2032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150">
              <a:latin typeface="Arial"/>
              <a:cs typeface="Arial"/>
            </a:endParaRPr>
          </a:p>
        </p:txBody>
      </p:sp>
      <p:sp>
        <p:nvSpPr>
          <p:cNvPr id="42" name="object 39">
            <a:extLst>
              <a:ext uri="{FF2B5EF4-FFF2-40B4-BE49-F238E27FC236}">
                <a16:creationId xmlns:a16="http://schemas.microsoft.com/office/drawing/2014/main" id="{03670163-A890-2C4E-F567-232824682329}"/>
              </a:ext>
            </a:extLst>
          </p:cNvPr>
          <p:cNvSpPr txBox="1"/>
          <p:nvPr/>
        </p:nvSpPr>
        <p:spPr>
          <a:xfrm>
            <a:off x="16088577" y="11495747"/>
            <a:ext cx="237490" cy="399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50" dirty="0">
                <a:solidFill>
                  <a:srgbClr val="CACACA"/>
                </a:solidFill>
                <a:latin typeface="Arial"/>
                <a:cs typeface="Arial"/>
              </a:rPr>
              <a:t>.</a:t>
            </a:r>
            <a:r>
              <a:rPr sz="2450" spc="-45" dirty="0">
                <a:solidFill>
                  <a:srgbClr val="CACACA"/>
                </a:solidFill>
                <a:latin typeface="Arial"/>
                <a:cs typeface="Arial"/>
              </a:rPr>
              <a:t> </a:t>
            </a:r>
            <a:r>
              <a:rPr sz="1650" spc="-60" dirty="0">
                <a:solidFill>
                  <a:srgbClr val="CACACA"/>
                </a:solidFill>
                <a:latin typeface="Arial"/>
                <a:cs typeface="Arial"/>
              </a:rPr>
              <a:t>.</a:t>
            </a:r>
            <a:endParaRPr sz="1650">
              <a:latin typeface="Arial"/>
              <a:cs typeface="Arial"/>
            </a:endParaRPr>
          </a:p>
        </p:txBody>
      </p:sp>
      <p:sp>
        <p:nvSpPr>
          <p:cNvPr id="43" name="object 40">
            <a:extLst>
              <a:ext uri="{FF2B5EF4-FFF2-40B4-BE49-F238E27FC236}">
                <a16:creationId xmlns:a16="http://schemas.microsoft.com/office/drawing/2014/main" id="{6DC6E771-8E73-3A6F-1217-194BBFA9224D}"/>
              </a:ext>
            </a:extLst>
          </p:cNvPr>
          <p:cNvSpPr txBox="1"/>
          <p:nvPr/>
        </p:nvSpPr>
        <p:spPr>
          <a:xfrm>
            <a:off x="16584104" y="12208094"/>
            <a:ext cx="64769" cy="2032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150">
              <a:latin typeface="Arial"/>
              <a:cs typeface="Arial"/>
            </a:endParaRPr>
          </a:p>
        </p:txBody>
      </p:sp>
      <p:sp>
        <p:nvSpPr>
          <p:cNvPr id="44" name="object 41">
            <a:extLst>
              <a:ext uri="{FF2B5EF4-FFF2-40B4-BE49-F238E27FC236}">
                <a16:creationId xmlns:a16="http://schemas.microsoft.com/office/drawing/2014/main" id="{C90630CB-93EB-380D-3FDF-DF8CE861703B}"/>
              </a:ext>
            </a:extLst>
          </p:cNvPr>
          <p:cNvSpPr txBox="1"/>
          <p:nvPr/>
        </p:nvSpPr>
        <p:spPr>
          <a:xfrm>
            <a:off x="15950734" y="12303074"/>
            <a:ext cx="64769" cy="2032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150">
              <a:latin typeface="Arial"/>
              <a:cs typeface="Arial"/>
            </a:endParaRPr>
          </a:p>
        </p:txBody>
      </p:sp>
      <p:sp>
        <p:nvSpPr>
          <p:cNvPr id="45" name="object 42">
            <a:extLst>
              <a:ext uri="{FF2B5EF4-FFF2-40B4-BE49-F238E27FC236}">
                <a16:creationId xmlns:a16="http://schemas.microsoft.com/office/drawing/2014/main" id="{8F2A25CC-77E0-E0C0-F5BD-80A52BC07FAE}"/>
              </a:ext>
            </a:extLst>
          </p:cNvPr>
          <p:cNvSpPr txBox="1"/>
          <p:nvPr/>
        </p:nvSpPr>
        <p:spPr>
          <a:xfrm>
            <a:off x="17533029" y="12419160"/>
            <a:ext cx="7048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46" name="object 43">
            <a:extLst>
              <a:ext uri="{FF2B5EF4-FFF2-40B4-BE49-F238E27FC236}">
                <a16:creationId xmlns:a16="http://schemas.microsoft.com/office/drawing/2014/main" id="{609B5CCF-F639-8418-DA47-DDE142919715}"/>
              </a:ext>
            </a:extLst>
          </p:cNvPr>
          <p:cNvSpPr txBox="1"/>
          <p:nvPr/>
        </p:nvSpPr>
        <p:spPr>
          <a:xfrm>
            <a:off x="15656292" y="13010145"/>
            <a:ext cx="596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000">
              <a:latin typeface="Arial"/>
              <a:cs typeface="Arial"/>
            </a:endParaRPr>
          </a:p>
        </p:txBody>
      </p:sp>
      <p:sp>
        <p:nvSpPr>
          <p:cNvPr id="47" name="object 44">
            <a:extLst>
              <a:ext uri="{FF2B5EF4-FFF2-40B4-BE49-F238E27FC236}">
                <a16:creationId xmlns:a16="http://schemas.microsoft.com/office/drawing/2014/main" id="{EF40DBFA-975F-E9C7-DE5E-A33E6485791B}"/>
              </a:ext>
            </a:extLst>
          </p:cNvPr>
          <p:cNvSpPr txBox="1"/>
          <p:nvPr/>
        </p:nvSpPr>
        <p:spPr>
          <a:xfrm>
            <a:off x="13975646" y="14054920"/>
            <a:ext cx="7048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48" name="object 45">
            <a:extLst>
              <a:ext uri="{FF2B5EF4-FFF2-40B4-BE49-F238E27FC236}">
                <a16:creationId xmlns:a16="http://schemas.microsoft.com/office/drawing/2014/main" id="{EB70BC57-0EEA-7A74-41C0-B87E60BCFE06}"/>
              </a:ext>
            </a:extLst>
          </p:cNvPr>
          <p:cNvSpPr txBox="1"/>
          <p:nvPr/>
        </p:nvSpPr>
        <p:spPr>
          <a:xfrm>
            <a:off x="16279097" y="14234324"/>
            <a:ext cx="596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000">
              <a:latin typeface="Arial"/>
              <a:cs typeface="Arial"/>
            </a:endParaRPr>
          </a:p>
        </p:txBody>
      </p:sp>
      <p:sp>
        <p:nvSpPr>
          <p:cNvPr id="49" name="object 46">
            <a:extLst>
              <a:ext uri="{FF2B5EF4-FFF2-40B4-BE49-F238E27FC236}">
                <a16:creationId xmlns:a16="http://schemas.microsoft.com/office/drawing/2014/main" id="{16F76BBB-2DF4-6093-127F-79090D944E77}"/>
              </a:ext>
            </a:extLst>
          </p:cNvPr>
          <p:cNvSpPr txBox="1"/>
          <p:nvPr/>
        </p:nvSpPr>
        <p:spPr>
          <a:xfrm>
            <a:off x="16849121" y="14403178"/>
            <a:ext cx="596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000">
              <a:latin typeface="Arial"/>
              <a:cs typeface="Arial"/>
            </a:endParaRPr>
          </a:p>
        </p:txBody>
      </p:sp>
      <p:sp>
        <p:nvSpPr>
          <p:cNvPr id="50" name="object 47">
            <a:extLst>
              <a:ext uri="{FF2B5EF4-FFF2-40B4-BE49-F238E27FC236}">
                <a16:creationId xmlns:a16="http://schemas.microsoft.com/office/drawing/2014/main" id="{1B2F3584-5B90-41F9-CB0E-5F4F7EF29864}"/>
              </a:ext>
            </a:extLst>
          </p:cNvPr>
          <p:cNvSpPr txBox="1"/>
          <p:nvPr/>
        </p:nvSpPr>
        <p:spPr>
          <a:xfrm>
            <a:off x="15821832" y="14677563"/>
            <a:ext cx="99060" cy="253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51" name="object 48">
            <a:extLst>
              <a:ext uri="{FF2B5EF4-FFF2-40B4-BE49-F238E27FC236}">
                <a16:creationId xmlns:a16="http://schemas.microsoft.com/office/drawing/2014/main" id="{1C761F35-B06E-FAD7-E2BD-05F786284CA4}"/>
              </a:ext>
            </a:extLst>
          </p:cNvPr>
          <p:cNvSpPr txBox="1"/>
          <p:nvPr/>
        </p:nvSpPr>
        <p:spPr>
          <a:xfrm>
            <a:off x="16357587" y="16017831"/>
            <a:ext cx="177165" cy="3594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08585">
              <a:lnSpc>
                <a:spcPts val="2140"/>
              </a:lnSpc>
              <a:spcBef>
                <a:spcPts val="125"/>
              </a:spcBef>
            </a:pPr>
            <a:r>
              <a:rPr sz="2050" spc="-50" dirty="0">
                <a:solidFill>
                  <a:srgbClr val="CACACA"/>
                </a:solidFill>
                <a:latin typeface="Arial"/>
                <a:cs typeface="Arial"/>
              </a:rPr>
              <a:t>'</a:t>
            </a:r>
            <a:endParaRPr sz="2050">
              <a:latin typeface="Arial"/>
              <a:cs typeface="Arial"/>
            </a:endParaRPr>
          </a:p>
          <a:p>
            <a:pPr marL="12700">
              <a:lnSpc>
                <a:spcPts val="459"/>
              </a:lnSpc>
            </a:pPr>
            <a:r>
              <a:rPr sz="650" spc="-50" dirty="0">
                <a:solidFill>
                  <a:srgbClr val="CACACA"/>
                </a:solidFill>
                <a:latin typeface="Times New Roman"/>
                <a:cs typeface="Times New Roman"/>
              </a:rPr>
              <a:t>I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52" name="object 49">
            <a:extLst>
              <a:ext uri="{FF2B5EF4-FFF2-40B4-BE49-F238E27FC236}">
                <a16:creationId xmlns:a16="http://schemas.microsoft.com/office/drawing/2014/main" id="{B23AB6E7-4C2D-AAA3-2918-E014F1C83E89}"/>
              </a:ext>
            </a:extLst>
          </p:cNvPr>
          <p:cNvSpPr txBox="1"/>
          <p:nvPr/>
        </p:nvSpPr>
        <p:spPr>
          <a:xfrm>
            <a:off x="17365245" y="16418856"/>
            <a:ext cx="82550" cy="2032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150">
              <a:latin typeface="Arial"/>
              <a:cs typeface="Arial"/>
            </a:endParaRPr>
          </a:p>
        </p:txBody>
      </p:sp>
      <p:sp>
        <p:nvSpPr>
          <p:cNvPr id="53" name="object 50">
            <a:extLst>
              <a:ext uri="{FF2B5EF4-FFF2-40B4-BE49-F238E27FC236}">
                <a16:creationId xmlns:a16="http://schemas.microsoft.com/office/drawing/2014/main" id="{50C94E6B-8FC9-2E36-E5CD-865D803A6B16}"/>
              </a:ext>
            </a:extLst>
          </p:cNvPr>
          <p:cNvSpPr txBox="1"/>
          <p:nvPr/>
        </p:nvSpPr>
        <p:spPr>
          <a:xfrm>
            <a:off x="15730179" y="16598262"/>
            <a:ext cx="742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000">
              <a:latin typeface="Arial"/>
              <a:cs typeface="Arial"/>
            </a:endParaRPr>
          </a:p>
        </p:txBody>
      </p:sp>
      <p:sp>
        <p:nvSpPr>
          <p:cNvPr id="54" name="object 51">
            <a:extLst>
              <a:ext uri="{FF2B5EF4-FFF2-40B4-BE49-F238E27FC236}">
                <a16:creationId xmlns:a16="http://schemas.microsoft.com/office/drawing/2014/main" id="{3D94BF51-1A7B-74DC-94D8-E6664E9EF6D8}"/>
              </a:ext>
            </a:extLst>
          </p:cNvPr>
          <p:cNvSpPr txBox="1"/>
          <p:nvPr/>
        </p:nvSpPr>
        <p:spPr>
          <a:xfrm>
            <a:off x="16880788" y="17009840"/>
            <a:ext cx="742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000">
              <a:latin typeface="Arial"/>
              <a:cs typeface="Arial"/>
            </a:endParaRPr>
          </a:p>
        </p:txBody>
      </p:sp>
      <p:sp>
        <p:nvSpPr>
          <p:cNvPr id="55" name="object 52">
            <a:extLst>
              <a:ext uri="{FF2B5EF4-FFF2-40B4-BE49-F238E27FC236}">
                <a16:creationId xmlns:a16="http://schemas.microsoft.com/office/drawing/2014/main" id="{10B2D437-4968-2F19-2E24-4FB62BBDB001}"/>
              </a:ext>
            </a:extLst>
          </p:cNvPr>
          <p:cNvSpPr txBox="1"/>
          <p:nvPr/>
        </p:nvSpPr>
        <p:spPr>
          <a:xfrm>
            <a:off x="16509089" y="17073160"/>
            <a:ext cx="9080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5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56" name="object 53">
            <a:extLst>
              <a:ext uri="{FF2B5EF4-FFF2-40B4-BE49-F238E27FC236}">
                <a16:creationId xmlns:a16="http://schemas.microsoft.com/office/drawing/2014/main" id="{3DAA9B41-D49C-C328-548B-FB1722AF2ABA}"/>
              </a:ext>
            </a:extLst>
          </p:cNvPr>
          <p:cNvSpPr txBox="1"/>
          <p:nvPr/>
        </p:nvSpPr>
        <p:spPr>
          <a:xfrm>
            <a:off x="7071999" y="17189245"/>
            <a:ext cx="347345" cy="67183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40"/>
              </a:spcBef>
            </a:pPr>
            <a:r>
              <a:rPr sz="1650" spc="1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30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57" name="object 54">
            <a:extLst>
              <a:ext uri="{FF2B5EF4-FFF2-40B4-BE49-F238E27FC236}">
                <a16:creationId xmlns:a16="http://schemas.microsoft.com/office/drawing/2014/main" id="{719587B3-46F9-20C9-ACA8-8C9D243694F7}"/>
              </a:ext>
            </a:extLst>
          </p:cNvPr>
          <p:cNvSpPr txBox="1"/>
          <p:nvPr/>
        </p:nvSpPr>
        <p:spPr>
          <a:xfrm>
            <a:off x="4886902" y="17832996"/>
            <a:ext cx="8445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58" name="object 55">
            <a:extLst>
              <a:ext uri="{FF2B5EF4-FFF2-40B4-BE49-F238E27FC236}">
                <a16:creationId xmlns:a16="http://schemas.microsoft.com/office/drawing/2014/main" id="{250E7F8D-2AD8-9A93-A5A1-FD26B7657E2A}"/>
              </a:ext>
            </a:extLst>
          </p:cNvPr>
          <p:cNvSpPr txBox="1"/>
          <p:nvPr/>
        </p:nvSpPr>
        <p:spPr>
          <a:xfrm>
            <a:off x="13658961" y="18107381"/>
            <a:ext cx="8445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59" name="object 56">
            <a:extLst>
              <a:ext uri="{FF2B5EF4-FFF2-40B4-BE49-F238E27FC236}">
                <a16:creationId xmlns:a16="http://schemas.microsoft.com/office/drawing/2014/main" id="{10400712-D844-95BD-2D56-B8BB9B318CF3}"/>
              </a:ext>
            </a:extLst>
          </p:cNvPr>
          <p:cNvSpPr txBox="1"/>
          <p:nvPr/>
        </p:nvSpPr>
        <p:spPr>
          <a:xfrm>
            <a:off x="16031835" y="18181254"/>
            <a:ext cx="99060" cy="2787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5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650">
              <a:latin typeface="Arial"/>
              <a:cs typeface="Arial"/>
            </a:endParaRPr>
          </a:p>
        </p:txBody>
      </p:sp>
      <p:sp>
        <p:nvSpPr>
          <p:cNvPr id="60" name="object 57">
            <a:extLst>
              <a:ext uri="{FF2B5EF4-FFF2-40B4-BE49-F238E27FC236}">
                <a16:creationId xmlns:a16="http://schemas.microsoft.com/office/drawing/2014/main" id="{BB41E924-0B5A-334D-01F1-4B9FA1CBCE9D}"/>
              </a:ext>
            </a:extLst>
          </p:cNvPr>
          <p:cNvSpPr txBox="1"/>
          <p:nvPr/>
        </p:nvSpPr>
        <p:spPr>
          <a:xfrm>
            <a:off x="16584104" y="18286787"/>
            <a:ext cx="76835" cy="2032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150">
              <a:latin typeface="Arial"/>
              <a:cs typeface="Arial"/>
            </a:endParaRPr>
          </a:p>
        </p:txBody>
      </p:sp>
      <p:sp>
        <p:nvSpPr>
          <p:cNvPr id="61" name="object 58">
            <a:extLst>
              <a:ext uri="{FF2B5EF4-FFF2-40B4-BE49-F238E27FC236}">
                <a16:creationId xmlns:a16="http://schemas.microsoft.com/office/drawing/2014/main" id="{F10558F8-FC36-4CD8-B9B1-DCD3BE4CE6E9}"/>
              </a:ext>
            </a:extLst>
          </p:cNvPr>
          <p:cNvSpPr txBox="1"/>
          <p:nvPr/>
        </p:nvSpPr>
        <p:spPr>
          <a:xfrm>
            <a:off x="12973937" y="18381767"/>
            <a:ext cx="76835" cy="2032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150">
              <a:latin typeface="Arial"/>
              <a:cs typeface="Arial"/>
            </a:endParaRPr>
          </a:p>
        </p:txBody>
      </p:sp>
      <p:sp>
        <p:nvSpPr>
          <p:cNvPr id="62" name="object 59">
            <a:extLst>
              <a:ext uri="{FF2B5EF4-FFF2-40B4-BE49-F238E27FC236}">
                <a16:creationId xmlns:a16="http://schemas.microsoft.com/office/drawing/2014/main" id="{870D62BC-FC36-1349-486B-28C68CAF6A59}"/>
              </a:ext>
            </a:extLst>
          </p:cNvPr>
          <p:cNvSpPr txBox="1"/>
          <p:nvPr/>
        </p:nvSpPr>
        <p:spPr>
          <a:xfrm>
            <a:off x="17081355" y="18350107"/>
            <a:ext cx="698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000">
              <a:latin typeface="Arial"/>
              <a:cs typeface="Arial"/>
            </a:endParaRPr>
          </a:p>
        </p:txBody>
      </p:sp>
      <p:sp>
        <p:nvSpPr>
          <p:cNvPr id="63" name="object 60">
            <a:extLst>
              <a:ext uri="{FF2B5EF4-FFF2-40B4-BE49-F238E27FC236}">
                <a16:creationId xmlns:a16="http://schemas.microsoft.com/office/drawing/2014/main" id="{D9371F34-20BE-DE9E-F17F-DCE9F937DA61}"/>
              </a:ext>
            </a:extLst>
          </p:cNvPr>
          <p:cNvSpPr txBox="1"/>
          <p:nvPr/>
        </p:nvSpPr>
        <p:spPr>
          <a:xfrm>
            <a:off x="2300675" y="18898878"/>
            <a:ext cx="8445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64" name="object 61">
            <a:extLst>
              <a:ext uri="{FF2B5EF4-FFF2-40B4-BE49-F238E27FC236}">
                <a16:creationId xmlns:a16="http://schemas.microsoft.com/office/drawing/2014/main" id="{44CC96CC-D26D-A3AA-4C5E-021D2CE049F1}"/>
              </a:ext>
            </a:extLst>
          </p:cNvPr>
          <p:cNvSpPr txBox="1"/>
          <p:nvPr/>
        </p:nvSpPr>
        <p:spPr>
          <a:xfrm>
            <a:off x="14801251" y="18930539"/>
            <a:ext cx="698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000">
              <a:latin typeface="Arial"/>
              <a:cs typeface="Arial"/>
            </a:endParaRPr>
          </a:p>
        </p:txBody>
      </p:sp>
      <p:sp>
        <p:nvSpPr>
          <p:cNvPr id="65" name="object 62">
            <a:extLst>
              <a:ext uri="{FF2B5EF4-FFF2-40B4-BE49-F238E27FC236}">
                <a16:creationId xmlns:a16="http://schemas.microsoft.com/office/drawing/2014/main" id="{BA013DE2-8DF8-7B01-A5ED-1F9006C10483}"/>
              </a:ext>
            </a:extLst>
          </p:cNvPr>
          <p:cNvSpPr txBox="1"/>
          <p:nvPr/>
        </p:nvSpPr>
        <p:spPr>
          <a:xfrm>
            <a:off x="5869731" y="19152158"/>
            <a:ext cx="76835" cy="2032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150">
              <a:latin typeface="Arial"/>
              <a:cs typeface="Arial"/>
            </a:endParaRPr>
          </a:p>
        </p:txBody>
      </p:sp>
      <p:sp>
        <p:nvSpPr>
          <p:cNvPr id="66" name="object 63">
            <a:extLst>
              <a:ext uri="{FF2B5EF4-FFF2-40B4-BE49-F238E27FC236}">
                <a16:creationId xmlns:a16="http://schemas.microsoft.com/office/drawing/2014/main" id="{D4F0DAD6-6ADA-427E-8B59-18896723AE6A}"/>
              </a:ext>
            </a:extLst>
          </p:cNvPr>
          <p:cNvSpPr txBox="1"/>
          <p:nvPr/>
        </p:nvSpPr>
        <p:spPr>
          <a:xfrm>
            <a:off x="7388680" y="19394882"/>
            <a:ext cx="151765" cy="375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87630">
              <a:lnSpc>
                <a:spcPts val="1280"/>
              </a:lnSpc>
              <a:spcBef>
                <a:spcPts val="110"/>
              </a:spcBef>
            </a:pPr>
            <a:r>
              <a:rPr sz="115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ts val="1460"/>
              </a:lnSpc>
            </a:pPr>
            <a:r>
              <a:rPr sz="1300" spc="-50" dirty="0">
                <a:solidFill>
                  <a:srgbClr val="CACACA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7B4C483E-32C0-8F5A-6C2D-25C92240F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48" y="0"/>
            <a:ext cx="10254373" cy="592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2391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Words>1412</Words>
  <Application>Microsoft Office PowerPoint</Application>
  <PresentationFormat>Widescreen</PresentationFormat>
  <Paragraphs>315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</vt:lpstr>
      <vt:lpstr>Arial</vt:lpstr>
      <vt:lpstr>Calibri</vt:lpstr>
      <vt:lpstr>Calibri Light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Michigan Central is advancing technologies and programs that address some of the most pressing challenges facing humanity today</vt:lpstr>
      <vt:lpstr>A partner-first approach resulted in an MOU between Michigan Central and WSU that identified 29 specific projects for collaboration in four strategic areas:</vt:lpstr>
      <vt:lpstr>Pre-K, Secondary and Post-Secondary Education Pipeline</vt:lpstr>
      <vt:lpstr>Support and growth for the innovation economy in Detroit</vt:lpstr>
      <vt:lpstr>Upskilling, Reskilling and Adult learning</vt:lpstr>
      <vt:lpstr>Co-creation of innovative solutions</vt:lpstr>
      <vt:lpstr>What we envision Wayne State’s presence to look like inside: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Thompson</dc:creator>
  <cp:lastModifiedBy>Ned Staebler</cp:lastModifiedBy>
  <cp:revision>15</cp:revision>
  <dcterms:created xsi:type="dcterms:W3CDTF">2024-10-18T00:47:30Z</dcterms:created>
  <dcterms:modified xsi:type="dcterms:W3CDTF">2024-10-21T21:39:03Z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2024-10-15T00:00:00Z</vt:filetime>
  </property>
  <property fmtid="{D5CDD505-2E9C-101B-9397-08002B2CF9AE}" pid="3" name="Creator">
    <vt:lpwstr>Acrobat PDFMaker 24 for PowerPoint</vt:lpwstr>
  </property>
  <property fmtid="{D5CDD505-2E9C-101B-9397-08002B2CF9AE}" pid="4" name="LastSaved">
    <vt:filetime>2024-10-18T00:00:00Z</vt:filetime>
  </property>
  <property fmtid="{D5CDD505-2E9C-101B-9397-08002B2CF9AE}" pid="5" name="Producer">
    <vt:lpwstr>Adobe PDF Library 24.3.144</vt:lpwstr>
  </property>
</Properties>
</file>